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339" r:id="rId3"/>
    <p:sldId id="340" r:id="rId4"/>
    <p:sldId id="341" r:id="rId5"/>
    <p:sldId id="342" r:id="rId6"/>
    <p:sldId id="343" r:id="rId7"/>
    <p:sldId id="344" r:id="rId8"/>
    <p:sldId id="325" r:id="rId9"/>
    <p:sldId id="345" r:id="rId10"/>
    <p:sldId id="346" r:id="rId11"/>
    <p:sldId id="347" r:id="rId12"/>
    <p:sldId id="348" r:id="rId13"/>
    <p:sldId id="350" r:id="rId14"/>
    <p:sldId id="351" r:id="rId15"/>
    <p:sldId id="352" r:id="rId16"/>
    <p:sldId id="349" r:id="rId17"/>
    <p:sldId id="354" r:id="rId18"/>
    <p:sldId id="353" r:id="rId19"/>
    <p:sldId id="355" r:id="rId20"/>
    <p:sldId id="356" r:id="rId21"/>
    <p:sldId id="357" r:id="rId22"/>
    <p:sldId id="358" r:id="rId23"/>
    <p:sldId id="35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86" autoAdjust="0"/>
  </p:normalViewPr>
  <p:slideViewPr>
    <p:cSldViewPr>
      <p:cViewPr varScale="1">
        <p:scale>
          <a:sx n="58" d="100"/>
          <a:sy n="58" d="100"/>
        </p:scale>
        <p:origin x="-10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2080D2-7542-4F84-95C3-3FF61AEB9130}" type="datetimeFigureOut">
              <a:rPr lang="en-US" smtClean="0"/>
              <a:pPr/>
              <a:t>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4F5585-7BDF-4944-9D8D-16083A89621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ovidsp.tx.ovid.com/sp-3.8.0b/ovidweb.cgi?QS2=434f4e1a73d37e8c6857acb792ecac5c652c1c4e5c51733702c8ce352301f6bf060a13f35c0ddf7e1be29060f15635c8edfe67375e8a544f1d633814d9273542b129c869b7de8cb3be777057b77e3a88e04364db2cf164fdb4258f605582a8efdaef29ff45d8bf761798a9a2ab24ee8554e802a65f1ec7ed18836ba93475f9e32077db0a7dbdfc265a97ecb165312a968ff8464b4248298148e694eee190f37497dfe41808ff514ce04de7af4595849ad6972b1bfd8573db81a1a573ce841e9c83658a21d677498f2358104f7274ec0493a5a4d2f1eaa3e0ae1f0cf4c76ee20e12dc7ad8294021d995737bc41408667512aaa9f52c29f832b50c0daf167b72e13e0b1fd3d60e846496f9bc40c16a7c1bf30a2427ae581c2292a22a1e2c9438d5fbb910fba19c95297878c4382a37e695e66fdd628bc052d6eac31b0b5681006f46f3107022868b480b5ca25d56d6a389394c6233ba85c6c289efffb9e06b1b8a727b621f04f115b498e5b37d9fe5566c79ed3aa804e9d6fd"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ovidsp.tx.ovid.com/sp-3.8.0b/ovidweb.cgi?QS2=434f4e1a73d37e8c6857acb792ecac5c652c1c4e5c51733702c8ce352301f6bf060a13f35c0ddf7e1be29060f15635c8edfe67375e8a544f1d633814d9273542b129c869b7de8cb3be777057b77e3a88e04364db2cf164fdb4258f605582a8efdaef29ff45d8bf761798a9a2ab24ee8554e802a65f1ec7ed18836ba93475f9e32077db0a7dbdfc265a97ecb165312a968ff8464b4248298148e694eee190f37497dfe41808ff514ce04de7af4595849ad6972b1bfd8573db81a1a573ce841e9c83658a21d677498f2358104f7274ec0493a5a4d2f1eaa3e0ae1f0cf4c76ee20e12dc7ad8294021d995737bc41408667512aaa9f52c29f832b50c0daf167b72e13e0b1fd3d60e846496f9bc40c16a7c1bf30a2427ae581c2292a22a1e2c9438d5fbb910fba19c95297878c4382a37e695e66fdd628bc052d6eac31b0b5681006f46f3107022868b480b5ca25d56d6a389394c6233ba85c6c289efffb9e06b1b8a727b621f04f115b498e5b37d9fe5566c79ed3aa804e9d6fd"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sz="1200" kern="1200" dirty="0" smtClean="0">
                <a:solidFill>
                  <a:schemeClr val="tx1"/>
                </a:solidFill>
                <a:latin typeface="+mn-lt"/>
                <a:ea typeface="+mn-ea"/>
                <a:cs typeface="+mn-cs"/>
              </a:rPr>
              <a:t>In cases of HUS caused by </a:t>
            </a:r>
            <a:r>
              <a:rPr lang="en-GB" sz="1200" i="1" kern="1200" dirty="0" smtClean="0">
                <a:solidFill>
                  <a:schemeClr val="tx1"/>
                </a:solidFill>
                <a:latin typeface="+mn-lt"/>
                <a:ea typeface="+mn-ea"/>
                <a:cs typeface="+mn-cs"/>
              </a:rPr>
              <a:t>Streptococcus </a:t>
            </a:r>
            <a:r>
              <a:rPr lang="en-GB" sz="1200" i="1" kern="1200" dirty="0" err="1" smtClean="0">
                <a:solidFill>
                  <a:schemeClr val="tx1"/>
                </a:solidFill>
                <a:latin typeface="+mn-lt"/>
                <a:ea typeface="+mn-ea"/>
                <a:cs typeface="+mn-cs"/>
              </a:rPr>
              <a:t>pneumoniae</a:t>
            </a:r>
            <a:r>
              <a:rPr lang="en-GB" sz="1200" i="1" kern="1200" dirty="0" smtClean="0">
                <a:solidFill>
                  <a:schemeClr val="tx1"/>
                </a:solidFill>
                <a:latin typeface="+mn-lt"/>
                <a:ea typeface="+mn-ea"/>
                <a:cs typeface="+mn-cs"/>
              </a:rPr>
              <a:t>,</a:t>
            </a:r>
            <a:r>
              <a:rPr lang="en-GB" sz="1200" kern="1200" dirty="0" smtClean="0">
                <a:solidFill>
                  <a:schemeClr val="tx1"/>
                </a:solidFill>
                <a:latin typeface="+mn-lt"/>
                <a:ea typeface="+mn-ea"/>
                <a:cs typeface="+mn-cs"/>
              </a:rPr>
              <a:t> the bacteria produce neuraminidase, which damages endothelial cells. The bacteria remove </a:t>
            </a:r>
            <a:r>
              <a:rPr lang="en-GB" sz="1200" i="1" kern="1200" dirty="0" smtClean="0">
                <a:solidFill>
                  <a:schemeClr val="tx1"/>
                </a:solidFill>
                <a:latin typeface="+mn-lt"/>
                <a:ea typeface="+mn-ea"/>
                <a:cs typeface="+mn-cs"/>
              </a:rPr>
              <a:t>N-</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acetylneuraminic</a:t>
            </a:r>
            <a:r>
              <a:rPr lang="en-GB" sz="1200" kern="1200" dirty="0" smtClean="0">
                <a:solidFill>
                  <a:schemeClr val="tx1"/>
                </a:solidFill>
                <a:latin typeface="+mn-lt"/>
                <a:ea typeface="+mn-ea"/>
                <a:cs typeface="+mn-cs"/>
              </a:rPr>
              <a:t> acid from cell-surface </a:t>
            </a:r>
            <a:r>
              <a:rPr lang="en-GB" sz="1200" kern="1200" dirty="0" err="1" smtClean="0">
                <a:solidFill>
                  <a:schemeClr val="tx1"/>
                </a:solidFill>
                <a:latin typeface="+mn-lt"/>
                <a:ea typeface="+mn-ea"/>
                <a:cs typeface="+mn-cs"/>
              </a:rPr>
              <a:t>glycoproteins</a:t>
            </a:r>
            <a:r>
              <a:rPr lang="en-GB" sz="1200" kern="1200" dirty="0" smtClean="0">
                <a:solidFill>
                  <a:schemeClr val="tx1"/>
                </a:solidFill>
                <a:latin typeface="+mn-lt"/>
                <a:ea typeface="+mn-ea"/>
                <a:cs typeface="+mn-cs"/>
              </a:rPr>
              <a:t> and expose the normally hidden T antigen (Thomsen-</a:t>
            </a:r>
            <a:r>
              <a:rPr lang="en-GB" sz="1200" kern="1200" dirty="0" err="1" smtClean="0">
                <a:solidFill>
                  <a:schemeClr val="tx1"/>
                </a:solidFill>
                <a:latin typeface="+mn-lt"/>
                <a:ea typeface="+mn-ea"/>
                <a:cs typeface="+mn-cs"/>
              </a:rPr>
              <a:t>Friedenreich</a:t>
            </a:r>
            <a:r>
              <a:rPr lang="en-GB" sz="1200" kern="1200" dirty="0" smtClean="0">
                <a:solidFill>
                  <a:schemeClr val="tx1"/>
                </a:solidFill>
                <a:latin typeface="+mn-lt"/>
                <a:ea typeface="+mn-ea"/>
                <a:cs typeface="+mn-cs"/>
              </a:rPr>
              <a:t> antigen) on erythrocytes, platelets, and </a:t>
            </a:r>
            <a:r>
              <a:rPr lang="en-GB" sz="1200" kern="1200" dirty="0" err="1" smtClean="0">
                <a:solidFill>
                  <a:schemeClr val="tx1"/>
                </a:solidFill>
                <a:latin typeface="+mn-lt"/>
                <a:ea typeface="+mn-ea"/>
                <a:cs typeface="+mn-cs"/>
              </a:rPr>
              <a:t>glomeruli</a:t>
            </a:r>
            <a:r>
              <a:rPr lang="en-GB" sz="1200" kern="1200" dirty="0" smtClean="0">
                <a:solidFill>
                  <a:schemeClr val="tx1"/>
                </a:solidFill>
                <a:latin typeface="+mn-lt"/>
                <a:ea typeface="+mn-ea"/>
                <a:cs typeface="+mn-cs"/>
              </a:rPr>
              <a:t>. Serum has anti-T immunoglobulin M (</a:t>
            </a:r>
            <a:r>
              <a:rPr lang="en-GB" sz="1200" kern="1200" dirty="0" err="1" smtClean="0">
                <a:solidFill>
                  <a:schemeClr val="tx1"/>
                </a:solidFill>
                <a:latin typeface="+mn-lt"/>
                <a:ea typeface="+mn-ea"/>
                <a:cs typeface="+mn-cs"/>
              </a:rPr>
              <a:t>IgM</a:t>
            </a:r>
            <a:r>
              <a:rPr lang="en-GB" sz="1200" kern="1200" dirty="0" smtClean="0">
                <a:solidFill>
                  <a:schemeClr val="tx1"/>
                </a:solidFill>
                <a:latin typeface="+mn-lt"/>
                <a:ea typeface="+mn-ea"/>
                <a:cs typeface="+mn-cs"/>
              </a:rPr>
              <a:t>), which can react with the antigen and cause damage to red blood cells and the kidneys.</a:t>
            </a:r>
            <a:endParaRPr lang="en-GB" sz="16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causes of D</a:t>
            </a:r>
            <a:r>
              <a:rPr lang="en-GB" sz="1100" kern="1200" baseline="30000" dirty="0" smtClean="0">
                <a:solidFill>
                  <a:schemeClr val="tx1"/>
                </a:solidFill>
                <a:latin typeface="+mn-lt"/>
                <a:ea typeface="+mn-ea"/>
                <a:cs typeface="+mn-cs"/>
              </a:rPr>
              <a:t>+</a:t>
            </a:r>
            <a:r>
              <a:rPr lang="en-GB" sz="1200" kern="1200" dirty="0" smtClean="0">
                <a:solidFill>
                  <a:schemeClr val="tx1"/>
                </a:solidFill>
                <a:latin typeface="+mn-lt"/>
                <a:ea typeface="+mn-ea"/>
                <a:cs typeface="+mn-cs"/>
              </a:rPr>
              <a:t> HUS and D</a:t>
            </a:r>
            <a:r>
              <a:rPr lang="en-GB" sz="1100" kern="1200" baseline="30000" dirty="0" smtClean="0">
                <a:solidFill>
                  <a:schemeClr val="tx1"/>
                </a:solidFill>
                <a:latin typeface="+mn-lt"/>
                <a:ea typeface="+mn-ea"/>
                <a:cs typeface="+mn-cs"/>
              </a:rPr>
              <a:t>-</a:t>
            </a:r>
            <a:r>
              <a:rPr lang="en-GB" sz="1200" kern="1200" dirty="0" smtClean="0">
                <a:solidFill>
                  <a:schemeClr val="tx1"/>
                </a:solidFill>
                <a:latin typeface="+mn-lt"/>
                <a:ea typeface="+mn-ea"/>
                <a:cs typeface="+mn-cs"/>
              </a:rPr>
              <a:t> HUS differ.</a:t>
            </a:r>
            <a:endParaRPr lang="en-GB" sz="1600" kern="1200" dirty="0" smtClean="0">
              <a:solidFill>
                <a:schemeClr val="tx1"/>
              </a:solidFill>
              <a:latin typeface="+mn-lt"/>
              <a:ea typeface="+mn-ea"/>
              <a:cs typeface="+mn-cs"/>
            </a:endParaRPr>
          </a:p>
          <a:p>
            <a:pPr lvl="0"/>
            <a:r>
              <a:rPr lang="en-GB" sz="1200" kern="1200" dirty="0" err="1" smtClean="0">
                <a:solidFill>
                  <a:schemeClr val="tx1"/>
                </a:solidFill>
                <a:latin typeface="+mn-lt"/>
                <a:ea typeface="+mn-ea"/>
                <a:cs typeface="+mn-cs"/>
              </a:rPr>
              <a:t>Diarrhea</a:t>
            </a:r>
            <a:r>
              <a:rPr lang="en-GB" sz="1200" kern="1200" dirty="0" smtClean="0">
                <a:solidFill>
                  <a:schemeClr val="tx1"/>
                </a:solidFill>
                <a:latin typeface="+mn-lt"/>
                <a:ea typeface="+mn-ea"/>
                <a:cs typeface="+mn-cs"/>
              </a:rPr>
              <a:t>-associated </a:t>
            </a:r>
            <a:r>
              <a:rPr lang="en-GB" sz="1200" kern="1200" dirty="0" err="1" smtClean="0">
                <a:solidFill>
                  <a:schemeClr val="tx1"/>
                </a:solidFill>
                <a:latin typeface="+mn-lt"/>
                <a:ea typeface="+mn-ea"/>
                <a:cs typeface="+mn-cs"/>
              </a:rPr>
              <a:t>hemolytic</a:t>
            </a:r>
            <a:r>
              <a:rPr lang="en-GB" sz="1200" kern="1200" dirty="0" smtClean="0">
                <a:solidFill>
                  <a:schemeClr val="tx1"/>
                </a:solidFill>
                <a:latin typeface="+mn-lt"/>
                <a:ea typeface="+mn-ea"/>
                <a:cs typeface="+mn-cs"/>
              </a:rPr>
              <a:t>-uremic syndrome</a:t>
            </a:r>
            <a:endParaRPr lang="en-GB" sz="16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Gastrointestinal tract infection with STEC precedes most cases of typical D</a:t>
            </a:r>
            <a:r>
              <a:rPr lang="en-GB" sz="1100" kern="1200" baseline="30000" dirty="0" smtClean="0">
                <a:solidFill>
                  <a:schemeClr val="tx1"/>
                </a:solidFill>
                <a:latin typeface="+mn-lt"/>
                <a:ea typeface="+mn-ea"/>
                <a:cs typeface="+mn-cs"/>
              </a:rPr>
              <a:t>+</a:t>
            </a:r>
            <a:r>
              <a:rPr lang="en-GB" sz="1200" kern="1200" dirty="0" smtClean="0">
                <a:solidFill>
                  <a:schemeClr val="tx1"/>
                </a:solidFill>
                <a:latin typeface="+mn-lt"/>
                <a:ea typeface="+mn-ea"/>
                <a:cs typeface="+mn-cs"/>
              </a:rPr>
              <a:t> HUS. Stx1 is identical to the </a:t>
            </a:r>
            <a:r>
              <a:rPr lang="en-GB" sz="1200" kern="1200" dirty="0" err="1" smtClean="0">
                <a:solidFill>
                  <a:schemeClr val="tx1"/>
                </a:solidFill>
                <a:latin typeface="+mn-lt"/>
                <a:ea typeface="+mn-ea"/>
                <a:cs typeface="+mn-cs"/>
              </a:rPr>
              <a:t>Stx</a:t>
            </a:r>
            <a:r>
              <a:rPr lang="en-GB" sz="1200" kern="1200" dirty="0" smtClean="0">
                <a:solidFill>
                  <a:schemeClr val="tx1"/>
                </a:solidFill>
                <a:latin typeface="+mn-lt"/>
                <a:ea typeface="+mn-ea"/>
                <a:cs typeface="+mn-cs"/>
              </a:rPr>
              <a:t> produced by </a:t>
            </a:r>
            <a:r>
              <a:rPr lang="en-GB" sz="1200" i="1" kern="1200" dirty="0" err="1" smtClean="0">
                <a:solidFill>
                  <a:schemeClr val="tx1"/>
                </a:solidFill>
                <a:latin typeface="+mn-lt"/>
                <a:ea typeface="+mn-ea"/>
                <a:cs typeface="+mn-cs"/>
              </a:rPr>
              <a:t>Shigella</a:t>
            </a:r>
            <a:r>
              <a:rPr lang="en-GB" sz="1200" i="1" kern="1200" dirty="0" smtClean="0">
                <a:solidFill>
                  <a:schemeClr val="tx1"/>
                </a:solidFill>
                <a:latin typeface="+mn-lt"/>
                <a:ea typeface="+mn-ea"/>
                <a:cs typeface="+mn-cs"/>
              </a:rPr>
              <a:t> </a:t>
            </a:r>
            <a:r>
              <a:rPr lang="en-GB" sz="1200" i="1" kern="1200" dirty="0" err="1" smtClean="0">
                <a:solidFill>
                  <a:schemeClr val="tx1"/>
                </a:solidFill>
                <a:latin typeface="+mn-lt"/>
                <a:ea typeface="+mn-ea"/>
                <a:cs typeface="+mn-cs"/>
              </a:rPr>
              <a:t>dysenteriae</a:t>
            </a:r>
            <a:r>
              <a:rPr lang="en-GB" sz="1200" kern="1200" dirty="0" smtClean="0">
                <a:solidFill>
                  <a:schemeClr val="tx1"/>
                </a:solidFill>
                <a:latin typeface="+mn-lt"/>
                <a:ea typeface="+mn-ea"/>
                <a:cs typeface="+mn-cs"/>
              </a:rPr>
              <a:t>. Stx2 has a 55-60% amino acid homology with </a:t>
            </a:r>
            <a:r>
              <a:rPr lang="en-GB" sz="1200" kern="1200" dirty="0" err="1" smtClean="0">
                <a:solidFill>
                  <a:schemeClr val="tx1"/>
                </a:solidFill>
                <a:latin typeface="+mn-lt"/>
                <a:ea typeface="+mn-ea"/>
                <a:cs typeface="+mn-cs"/>
              </a:rPr>
              <a:t>Stx</a:t>
            </a:r>
            <a:r>
              <a:rPr lang="en-GB" sz="1200" kern="1200" dirty="0" smtClean="0">
                <a:solidFill>
                  <a:schemeClr val="tx1"/>
                </a:solidFill>
                <a:latin typeface="+mn-lt"/>
                <a:ea typeface="+mn-ea"/>
                <a:cs typeface="+mn-cs"/>
              </a:rPr>
              <a:t>. They injure the gut and lead to hemorrhagic colitis. The majority of cases worldwide are associated with STEC 0157:H7 infection. This organism is very resilient; active disease has been reported in environments up to 10 months following initial contamination. Aside from </a:t>
            </a:r>
            <a:r>
              <a:rPr lang="en-GB" sz="1200" kern="1200" dirty="0" err="1" smtClean="0">
                <a:solidFill>
                  <a:schemeClr val="tx1"/>
                </a:solidFill>
                <a:latin typeface="+mn-lt"/>
                <a:ea typeface="+mn-ea"/>
                <a:cs typeface="+mn-cs"/>
              </a:rPr>
              <a:t>Stx</a:t>
            </a:r>
            <a:r>
              <a:rPr lang="en-GB" sz="1200" kern="1200" dirty="0" smtClean="0">
                <a:solidFill>
                  <a:schemeClr val="tx1"/>
                </a:solidFill>
                <a:latin typeface="+mn-lt"/>
                <a:ea typeface="+mn-ea"/>
                <a:cs typeface="+mn-cs"/>
              </a:rPr>
              <a:t> production, this bacteria produces virulence genes that mediate tight adherence to the host cell, facilitating </a:t>
            </a:r>
            <a:r>
              <a:rPr lang="en-GB" sz="1200" kern="1200" dirty="0" err="1" smtClean="0">
                <a:solidFill>
                  <a:schemeClr val="tx1"/>
                </a:solidFill>
                <a:latin typeface="+mn-lt"/>
                <a:ea typeface="+mn-ea"/>
                <a:cs typeface="+mn-cs"/>
              </a:rPr>
              <a:t>transluminal</a:t>
            </a:r>
            <a:r>
              <a:rPr lang="en-GB" sz="1200" kern="1200" dirty="0" smtClean="0">
                <a:solidFill>
                  <a:schemeClr val="tx1"/>
                </a:solidFill>
                <a:latin typeface="+mn-lt"/>
                <a:ea typeface="+mn-ea"/>
                <a:cs typeface="+mn-cs"/>
              </a:rPr>
              <a:t> transport of the toxins into the systemic circulation. Cattle are the major reservoir for human infection. The use of </a:t>
            </a:r>
            <a:r>
              <a:rPr lang="en-GB" sz="1200" kern="1200" dirty="0" err="1" smtClean="0">
                <a:solidFill>
                  <a:schemeClr val="tx1"/>
                </a:solidFill>
                <a:latin typeface="+mn-lt"/>
                <a:ea typeface="+mn-ea"/>
                <a:cs typeface="+mn-cs"/>
              </a:rPr>
              <a:t>antimotility</a:t>
            </a:r>
            <a:r>
              <a:rPr lang="en-GB" sz="1200" kern="1200" dirty="0" smtClean="0">
                <a:solidFill>
                  <a:schemeClr val="tx1"/>
                </a:solidFill>
                <a:latin typeface="+mn-lt"/>
                <a:ea typeface="+mn-ea"/>
                <a:cs typeface="+mn-cs"/>
              </a:rPr>
              <a:t> agents, </a:t>
            </a:r>
            <a:r>
              <a:rPr lang="en-GB" sz="1200" kern="1200" dirty="0" err="1" smtClean="0">
                <a:solidFill>
                  <a:schemeClr val="tx1"/>
                </a:solidFill>
                <a:latin typeface="+mn-lt"/>
                <a:ea typeface="+mn-ea"/>
                <a:cs typeface="+mn-cs"/>
              </a:rPr>
              <a:t>antidiarrheal</a:t>
            </a:r>
            <a:r>
              <a:rPr lang="en-GB" sz="1200" kern="1200" dirty="0" smtClean="0">
                <a:solidFill>
                  <a:schemeClr val="tx1"/>
                </a:solidFill>
                <a:latin typeface="+mn-lt"/>
                <a:ea typeface="+mn-ea"/>
                <a:cs typeface="+mn-cs"/>
              </a:rPr>
              <a:t> agents, and antibiotics has been reported to increase the risk of developing HUS.</a:t>
            </a:r>
            <a:endParaRPr lang="en-GB" sz="16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Other causes of HUS include infection by the following:</a:t>
            </a:r>
            <a:endParaRPr lang="en-GB" sz="1600" kern="1200" dirty="0" smtClean="0">
              <a:solidFill>
                <a:schemeClr val="tx1"/>
              </a:solidFill>
              <a:latin typeface="+mn-lt"/>
              <a:ea typeface="+mn-ea"/>
              <a:cs typeface="+mn-cs"/>
            </a:endParaRPr>
          </a:p>
          <a:p>
            <a:pPr lvl="2"/>
            <a:r>
              <a:rPr lang="en-GB" sz="1200" i="1" kern="1200" dirty="0" smtClean="0">
                <a:solidFill>
                  <a:schemeClr val="tx1"/>
                </a:solidFill>
                <a:latin typeface="+mn-lt"/>
                <a:ea typeface="+mn-ea"/>
                <a:cs typeface="+mn-cs"/>
              </a:rPr>
              <a:t>S </a:t>
            </a:r>
            <a:r>
              <a:rPr lang="en-GB" sz="1200" i="1" kern="1200" dirty="0" err="1" smtClean="0">
                <a:solidFill>
                  <a:schemeClr val="tx1"/>
                </a:solidFill>
                <a:latin typeface="+mn-lt"/>
                <a:ea typeface="+mn-ea"/>
                <a:cs typeface="+mn-cs"/>
              </a:rPr>
              <a:t>dysenteriae</a:t>
            </a:r>
            <a:r>
              <a:rPr lang="en-GB" sz="1200" kern="1200" dirty="0" smtClean="0">
                <a:solidFill>
                  <a:schemeClr val="tx1"/>
                </a:solidFill>
                <a:latin typeface="+mn-lt"/>
                <a:ea typeface="+mn-ea"/>
                <a:cs typeface="+mn-cs"/>
              </a:rPr>
              <a:t> (established as an etiologic agent)</a:t>
            </a:r>
            <a:endParaRPr lang="en-GB" sz="1600" kern="1200" dirty="0" smtClean="0">
              <a:solidFill>
                <a:schemeClr val="tx1"/>
              </a:solidFill>
              <a:latin typeface="+mn-lt"/>
              <a:ea typeface="+mn-ea"/>
              <a:cs typeface="+mn-cs"/>
            </a:endParaRPr>
          </a:p>
          <a:p>
            <a:pPr lvl="2"/>
            <a:r>
              <a:rPr lang="en-GB" sz="1200" i="1" kern="1200" dirty="0" smtClean="0">
                <a:solidFill>
                  <a:schemeClr val="tx1"/>
                </a:solidFill>
                <a:latin typeface="+mn-lt"/>
                <a:ea typeface="+mn-ea"/>
                <a:cs typeface="+mn-cs"/>
              </a:rPr>
              <a:t>Salmonella </a:t>
            </a:r>
            <a:r>
              <a:rPr lang="en-GB" sz="1200" i="1" kern="1200" dirty="0" err="1" smtClean="0">
                <a:solidFill>
                  <a:schemeClr val="tx1"/>
                </a:solidFill>
                <a:latin typeface="+mn-lt"/>
                <a:ea typeface="+mn-ea"/>
                <a:cs typeface="+mn-cs"/>
              </a:rPr>
              <a:t>typhi</a:t>
            </a:r>
            <a:r>
              <a:rPr lang="en-GB" sz="1200" kern="1200" dirty="0" smtClean="0">
                <a:solidFill>
                  <a:schemeClr val="tx1"/>
                </a:solidFill>
                <a:latin typeface="+mn-lt"/>
                <a:ea typeface="+mn-ea"/>
                <a:cs typeface="+mn-cs"/>
              </a:rPr>
              <a:t> (established as an etiologic agent)</a:t>
            </a:r>
            <a:endParaRPr lang="en-GB" sz="1600" kern="1200" dirty="0" smtClean="0">
              <a:solidFill>
                <a:schemeClr val="tx1"/>
              </a:solidFill>
              <a:latin typeface="+mn-lt"/>
              <a:ea typeface="+mn-ea"/>
              <a:cs typeface="+mn-cs"/>
            </a:endParaRPr>
          </a:p>
          <a:p>
            <a:pPr lvl="2"/>
            <a:r>
              <a:rPr lang="en-GB" sz="1200" i="1" kern="1200" dirty="0" smtClean="0">
                <a:solidFill>
                  <a:schemeClr val="tx1"/>
                </a:solidFill>
                <a:latin typeface="+mn-lt"/>
                <a:ea typeface="+mn-ea"/>
                <a:cs typeface="+mn-cs"/>
              </a:rPr>
              <a:t>Campylobacter </a:t>
            </a:r>
            <a:r>
              <a:rPr lang="en-GB" sz="1200" i="1" kern="1200" dirty="0" err="1" smtClean="0">
                <a:solidFill>
                  <a:schemeClr val="tx1"/>
                </a:solidFill>
                <a:latin typeface="+mn-lt"/>
                <a:ea typeface="+mn-ea"/>
                <a:cs typeface="+mn-cs"/>
              </a:rPr>
              <a:t>jejuni</a:t>
            </a:r>
            <a:r>
              <a:rPr lang="en-GB" sz="1200" kern="1200" dirty="0" smtClean="0">
                <a:solidFill>
                  <a:schemeClr val="tx1"/>
                </a:solidFill>
                <a:latin typeface="+mn-lt"/>
                <a:ea typeface="+mn-ea"/>
                <a:cs typeface="+mn-cs"/>
              </a:rPr>
              <a:t> (established as an etiologic agent)</a:t>
            </a:r>
            <a:endParaRPr lang="en-GB" sz="1600" kern="1200" dirty="0" smtClean="0">
              <a:solidFill>
                <a:schemeClr val="tx1"/>
              </a:solidFill>
              <a:latin typeface="+mn-lt"/>
              <a:ea typeface="+mn-ea"/>
              <a:cs typeface="+mn-cs"/>
            </a:endParaRPr>
          </a:p>
          <a:p>
            <a:pPr lvl="2"/>
            <a:r>
              <a:rPr lang="en-GB" sz="1200" i="1" kern="1200" dirty="0" err="1" smtClean="0">
                <a:solidFill>
                  <a:schemeClr val="tx1"/>
                </a:solidFill>
                <a:latin typeface="+mn-lt"/>
                <a:ea typeface="+mn-ea"/>
                <a:cs typeface="+mn-cs"/>
              </a:rPr>
              <a:t>Yersinia</a:t>
            </a:r>
            <a:r>
              <a:rPr lang="en-GB" sz="1200" kern="1200" dirty="0" smtClean="0">
                <a:solidFill>
                  <a:schemeClr val="tx1"/>
                </a:solidFill>
                <a:latin typeface="+mn-lt"/>
                <a:ea typeface="+mn-ea"/>
                <a:cs typeface="+mn-cs"/>
              </a:rPr>
              <a:t> species</a:t>
            </a:r>
            <a:endParaRPr lang="en-GB" sz="1600" kern="1200" dirty="0" smtClean="0">
              <a:solidFill>
                <a:schemeClr val="tx1"/>
              </a:solidFill>
              <a:latin typeface="+mn-lt"/>
              <a:ea typeface="+mn-ea"/>
              <a:cs typeface="+mn-cs"/>
            </a:endParaRPr>
          </a:p>
          <a:p>
            <a:pPr lvl="2"/>
            <a:r>
              <a:rPr lang="en-GB" sz="1200" i="1" kern="1200" dirty="0" smtClean="0">
                <a:solidFill>
                  <a:schemeClr val="tx1"/>
                </a:solidFill>
                <a:latin typeface="+mn-lt"/>
                <a:ea typeface="+mn-ea"/>
                <a:cs typeface="+mn-cs"/>
              </a:rPr>
              <a:t>Pseudomonas</a:t>
            </a:r>
            <a:r>
              <a:rPr lang="en-GB" sz="1200" kern="1200" dirty="0" smtClean="0">
                <a:solidFill>
                  <a:schemeClr val="tx1"/>
                </a:solidFill>
                <a:latin typeface="+mn-lt"/>
                <a:ea typeface="+mn-ea"/>
                <a:cs typeface="+mn-cs"/>
              </a:rPr>
              <a:t> species</a:t>
            </a:r>
            <a:endParaRPr lang="en-GB" sz="1600" kern="1200" dirty="0" smtClean="0">
              <a:solidFill>
                <a:schemeClr val="tx1"/>
              </a:solidFill>
              <a:latin typeface="+mn-lt"/>
              <a:ea typeface="+mn-ea"/>
              <a:cs typeface="+mn-cs"/>
            </a:endParaRPr>
          </a:p>
          <a:p>
            <a:pPr lvl="2"/>
            <a:r>
              <a:rPr lang="en-GB" sz="1200" i="1" kern="1200" dirty="0" err="1" smtClean="0">
                <a:solidFill>
                  <a:schemeClr val="tx1"/>
                </a:solidFill>
                <a:latin typeface="+mn-lt"/>
                <a:ea typeface="+mn-ea"/>
                <a:cs typeface="+mn-cs"/>
              </a:rPr>
              <a:t>Bacteroides</a:t>
            </a:r>
            <a:r>
              <a:rPr lang="en-GB" sz="1200" kern="1200" dirty="0" smtClean="0">
                <a:solidFill>
                  <a:schemeClr val="tx1"/>
                </a:solidFill>
                <a:latin typeface="+mn-lt"/>
                <a:ea typeface="+mn-ea"/>
                <a:cs typeface="+mn-cs"/>
              </a:rPr>
              <a:t> species</a:t>
            </a:r>
            <a:endParaRPr lang="en-GB" sz="1600" kern="1200" dirty="0" smtClean="0">
              <a:solidFill>
                <a:schemeClr val="tx1"/>
              </a:solidFill>
              <a:latin typeface="+mn-lt"/>
              <a:ea typeface="+mn-ea"/>
              <a:cs typeface="+mn-cs"/>
            </a:endParaRPr>
          </a:p>
          <a:p>
            <a:pPr lvl="2"/>
            <a:r>
              <a:rPr lang="en-GB" sz="1200" i="1" kern="1200" dirty="0" err="1" smtClean="0">
                <a:solidFill>
                  <a:schemeClr val="tx1"/>
                </a:solidFill>
                <a:latin typeface="+mn-lt"/>
                <a:ea typeface="+mn-ea"/>
                <a:cs typeface="+mn-cs"/>
              </a:rPr>
              <a:t>Entamoeba</a:t>
            </a:r>
            <a:r>
              <a:rPr lang="en-GB" sz="1200" i="1" kern="1200" dirty="0" smtClean="0">
                <a:solidFill>
                  <a:schemeClr val="tx1"/>
                </a:solidFill>
                <a:latin typeface="+mn-lt"/>
                <a:ea typeface="+mn-ea"/>
                <a:cs typeface="+mn-cs"/>
              </a:rPr>
              <a:t> </a:t>
            </a:r>
            <a:r>
              <a:rPr lang="en-GB" sz="1200" i="1" kern="1200" dirty="0" err="1" smtClean="0">
                <a:solidFill>
                  <a:schemeClr val="tx1"/>
                </a:solidFill>
                <a:latin typeface="+mn-lt"/>
                <a:ea typeface="+mn-ea"/>
                <a:cs typeface="+mn-cs"/>
              </a:rPr>
              <a:t>histolytica</a:t>
            </a:r>
            <a:endParaRPr lang="en-GB" sz="1600" kern="1200" dirty="0" smtClean="0">
              <a:solidFill>
                <a:schemeClr val="tx1"/>
              </a:solidFill>
              <a:latin typeface="+mn-lt"/>
              <a:ea typeface="+mn-ea"/>
              <a:cs typeface="+mn-cs"/>
            </a:endParaRPr>
          </a:p>
          <a:p>
            <a:pPr lvl="2"/>
            <a:r>
              <a:rPr lang="en-GB" sz="1200" i="1" kern="1200" dirty="0" err="1" smtClean="0">
                <a:solidFill>
                  <a:schemeClr val="tx1"/>
                </a:solidFill>
                <a:latin typeface="+mn-lt"/>
                <a:ea typeface="+mn-ea"/>
                <a:cs typeface="+mn-cs"/>
              </a:rPr>
              <a:t>Aeromonas</a:t>
            </a:r>
            <a:r>
              <a:rPr lang="en-GB" sz="1200" i="1" kern="1200" dirty="0" smtClean="0">
                <a:solidFill>
                  <a:schemeClr val="tx1"/>
                </a:solidFill>
                <a:latin typeface="+mn-lt"/>
                <a:ea typeface="+mn-ea"/>
                <a:cs typeface="+mn-cs"/>
              </a:rPr>
              <a:t> </a:t>
            </a:r>
            <a:r>
              <a:rPr lang="en-GB" sz="1200" i="1" kern="1200" dirty="0" err="1" smtClean="0">
                <a:solidFill>
                  <a:schemeClr val="tx1"/>
                </a:solidFill>
                <a:latin typeface="+mn-lt"/>
                <a:ea typeface="+mn-ea"/>
                <a:cs typeface="+mn-cs"/>
              </a:rPr>
              <a:t>hydrophilia</a:t>
            </a:r>
            <a:endParaRPr lang="en-GB" sz="1600" kern="1200" dirty="0" smtClean="0">
              <a:solidFill>
                <a:schemeClr val="tx1"/>
              </a:solidFill>
              <a:latin typeface="+mn-lt"/>
              <a:ea typeface="+mn-ea"/>
              <a:cs typeface="+mn-cs"/>
            </a:endParaRPr>
          </a:p>
          <a:p>
            <a:pPr lvl="2"/>
            <a:r>
              <a:rPr lang="en-GB" sz="1200" kern="1200" dirty="0" smtClean="0">
                <a:solidFill>
                  <a:schemeClr val="tx1"/>
                </a:solidFill>
                <a:latin typeface="+mn-lt"/>
                <a:ea typeface="+mn-ea"/>
                <a:cs typeface="+mn-cs"/>
              </a:rPr>
              <a:t>Organisms of the class </a:t>
            </a:r>
            <a:r>
              <a:rPr lang="en-GB" sz="1200" kern="1200" dirty="0" err="1" smtClean="0">
                <a:solidFill>
                  <a:schemeClr val="tx1"/>
                </a:solidFill>
                <a:latin typeface="+mn-lt"/>
                <a:ea typeface="+mn-ea"/>
                <a:cs typeface="+mn-cs"/>
              </a:rPr>
              <a:t>Microtatobiotes</a:t>
            </a:r>
            <a:endParaRPr lang="en-GB" sz="16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Non-</a:t>
            </a:r>
            <a:r>
              <a:rPr lang="en-GB" sz="1200" kern="1200" dirty="0" err="1" smtClean="0">
                <a:solidFill>
                  <a:schemeClr val="tx1"/>
                </a:solidFill>
                <a:latin typeface="+mn-lt"/>
                <a:ea typeface="+mn-ea"/>
                <a:cs typeface="+mn-cs"/>
              </a:rPr>
              <a:t>diarrhea</a:t>
            </a:r>
            <a:r>
              <a:rPr lang="en-GB" sz="1200" kern="1200" dirty="0" smtClean="0">
                <a:solidFill>
                  <a:schemeClr val="tx1"/>
                </a:solidFill>
                <a:latin typeface="+mn-lt"/>
                <a:ea typeface="+mn-ea"/>
                <a:cs typeface="+mn-cs"/>
              </a:rPr>
              <a:t>–associated </a:t>
            </a:r>
            <a:r>
              <a:rPr lang="en-GB" sz="1200" kern="1200" dirty="0" err="1" smtClean="0">
                <a:solidFill>
                  <a:schemeClr val="tx1"/>
                </a:solidFill>
                <a:latin typeface="+mn-lt"/>
                <a:ea typeface="+mn-ea"/>
                <a:cs typeface="+mn-cs"/>
              </a:rPr>
              <a:t>hemolytic</a:t>
            </a:r>
            <a:r>
              <a:rPr lang="en-GB" sz="1200" kern="1200" dirty="0" smtClean="0">
                <a:solidFill>
                  <a:schemeClr val="tx1"/>
                </a:solidFill>
                <a:latin typeface="+mn-lt"/>
                <a:ea typeface="+mn-ea"/>
                <a:cs typeface="+mn-cs"/>
              </a:rPr>
              <a:t>-uremic syndrome</a:t>
            </a:r>
            <a:endParaRPr lang="en-GB" sz="16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Inherited (</a:t>
            </a:r>
            <a:r>
              <a:rPr lang="en-GB" sz="1200" kern="1200" dirty="0" err="1" smtClean="0">
                <a:solidFill>
                  <a:schemeClr val="tx1"/>
                </a:solidFill>
                <a:latin typeface="+mn-lt"/>
                <a:ea typeface="+mn-ea"/>
                <a:cs typeface="+mn-cs"/>
              </a:rPr>
              <a:t>autosomal</a:t>
            </a:r>
            <a:r>
              <a:rPr lang="en-GB" sz="1200" kern="1200" dirty="0" smtClean="0">
                <a:solidFill>
                  <a:schemeClr val="tx1"/>
                </a:solidFill>
                <a:latin typeface="+mn-lt"/>
                <a:ea typeface="+mn-ea"/>
                <a:cs typeface="+mn-cs"/>
              </a:rPr>
              <a:t> dominant or recessive), </a:t>
            </a:r>
            <a:r>
              <a:rPr lang="en-GB" sz="1200" kern="1200" dirty="0" err="1" smtClean="0">
                <a:solidFill>
                  <a:schemeClr val="tx1"/>
                </a:solidFill>
                <a:latin typeface="+mn-lt"/>
                <a:ea typeface="+mn-ea"/>
                <a:cs typeface="+mn-cs"/>
              </a:rPr>
              <a:t>eg</a:t>
            </a:r>
            <a:r>
              <a:rPr lang="en-GB" sz="1200" kern="1200" dirty="0" smtClean="0">
                <a:solidFill>
                  <a:schemeClr val="tx1"/>
                </a:solidFill>
                <a:latin typeface="+mn-lt"/>
                <a:ea typeface="+mn-ea"/>
                <a:cs typeface="+mn-cs"/>
              </a:rPr>
              <a:t>, mutations in the gene for factor H (a complement regulatory protein)</a:t>
            </a:r>
            <a:endParaRPr lang="en-GB" sz="1600" kern="1200" dirty="0" smtClean="0">
              <a:solidFill>
                <a:schemeClr val="tx1"/>
              </a:solidFill>
              <a:latin typeface="+mn-lt"/>
              <a:ea typeface="+mn-ea"/>
              <a:cs typeface="+mn-cs"/>
            </a:endParaRPr>
          </a:p>
          <a:p>
            <a:pPr lvl="1"/>
            <a:r>
              <a:rPr lang="en-GB" sz="1200" i="1" kern="1200" dirty="0" smtClean="0">
                <a:solidFill>
                  <a:schemeClr val="tx1"/>
                </a:solidFill>
                <a:latin typeface="+mn-lt"/>
                <a:ea typeface="+mn-ea"/>
                <a:cs typeface="+mn-cs"/>
              </a:rPr>
              <a:t>S </a:t>
            </a:r>
            <a:r>
              <a:rPr lang="en-GB" sz="1200" i="1" kern="1200" dirty="0" err="1" smtClean="0">
                <a:solidFill>
                  <a:schemeClr val="tx1"/>
                </a:solidFill>
                <a:latin typeface="+mn-lt"/>
                <a:ea typeface="+mn-ea"/>
                <a:cs typeface="+mn-cs"/>
              </a:rPr>
              <a:t>pneumoniae</a:t>
            </a:r>
            <a:r>
              <a:rPr lang="en-GB" sz="1200" kern="1200" dirty="0" smtClean="0">
                <a:solidFill>
                  <a:schemeClr val="tx1"/>
                </a:solidFill>
                <a:latin typeface="+mn-lt"/>
                <a:ea typeface="+mn-ea"/>
                <a:cs typeface="+mn-cs"/>
              </a:rPr>
              <a:t> (neuraminidase associated)</a:t>
            </a:r>
            <a:endParaRPr lang="en-GB" sz="16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Portillo virus</a:t>
            </a:r>
            <a:endParaRPr lang="en-GB" sz="16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Coxsackie virus</a:t>
            </a:r>
            <a:endParaRPr lang="en-GB" sz="16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Influenza virus</a:t>
            </a:r>
            <a:endParaRPr lang="en-GB" sz="16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Epstein-Barr virus</a:t>
            </a:r>
            <a:endParaRPr lang="en-GB" sz="16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Vaccines (</a:t>
            </a:r>
            <a:r>
              <a:rPr lang="en-GB" sz="1200" kern="1200" dirty="0" err="1" smtClean="0">
                <a:solidFill>
                  <a:schemeClr val="tx1"/>
                </a:solidFill>
                <a:latin typeface="+mn-lt"/>
                <a:ea typeface="+mn-ea"/>
                <a:cs typeface="+mn-cs"/>
              </a:rPr>
              <a:t>eg</a:t>
            </a:r>
            <a:r>
              <a:rPr lang="en-GB" sz="1200" kern="1200" dirty="0" smtClean="0">
                <a:solidFill>
                  <a:schemeClr val="tx1"/>
                </a:solidFill>
                <a:latin typeface="+mn-lt"/>
                <a:ea typeface="+mn-ea"/>
                <a:cs typeface="+mn-cs"/>
              </a:rPr>
              <a:t>, mumps; measles; smallpox; polio; diphtheria, </a:t>
            </a:r>
            <a:r>
              <a:rPr lang="en-GB" sz="1200" kern="1200" dirty="0" err="1" smtClean="0">
                <a:solidFill>
                  <a:schemeClr val="tx1"/>
                </a:solidFill>
                <a:latin typeface="+mn-lt"/>
                <a:ea typeface="+mn-ea"/>
                <a:cs typeface="+mn-cs"/>
              </a:rPr>
              <a:t>pertussis</a:t>
            </a:r>
            <a:r>
              <a:rPr lang="en-GB" sz="1200" kern="1200" dirty="0" smtClean="0">
                <a:solidFill>
                  <a:schemeClr val="tx1"/>
                </a:solidFill>
                <a:latin typeface="+mn-lt"/>
                <a:ea typeface="+mn-ea"/>
                <a:cs typeface="+mn-cs"/>
              </a:rPr>
              <a:t>, tetanus [DPT])</a:t>
            </a:r>
            <a:endParaRPr lang="en-GB" sz="16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Pregnancy</a:t>
            </a:r>
            <a:endParaRPr lang="en-GB" sz="16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Drugs (</a:t>
            </a:r>
            <a:r>
              <a:rPr lang="en-GB" sz="1200" kern="1200" dirty="0" err="1" smtClean="0">
                <a:solidFill>
                  <a:schemeClr val="tx1"/>
                </a:solidFill>
                <a:latin typeface="+mn-lt"/>
                <a:ea typeface="+mn-ea"/>
                <a:cs typeface="+mn-cs"/>
              </a:rPr>
              <a:t>eg</a:t>
            </a:r>
            <a:r>
              <a:rPr lang="en-GB" sz="1200" kern="1200" dirty="0" smtClean="0">
                <a:solidFill>
                  <a:schemeClr val="tx1"/>
                </a:solidFill>
                <a:latin typeface="+mn-lt"/>
                <a:ea typeface="+mn-ea"/>
                <a:cs typeface="+mn-cs"/>
              </a:rPr>
              <a:t>, chemotherapy, oral contraceptives)</a:t>
            </a:r>
            <a:endParaRPr lang="en-GB" sz="16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Bone marrow transplantation</a:t>
            </a:r>
            <a:endParaRPr lang="en-GB" sz="16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Malignancy</a:t>
            </a:r>
            <a:endParaRPr lang="en-GB" sz="16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Idiopathic</a:t>
            </a:r>
            <a:endParaRPr lang="en-GB" sz="16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Systemic lupus </a:t>
            </a:r>
            <a:r>
              <a:rPr lang="en-GB" sz="1200" kern="1200" dirty="0" err="1" smtClean="0">
                <a:solidFill>
                  <a:schemeClr val="tx1"/>
                </a:solidFill>
                <a:latin typeface="+mn-lt"/>
                <a:ea typeface="+mn-ea"/>
                <a:cs typeface="+mn-cs"/>
              </a:rPr>
              <a:t>erythematosus</a:t>
            </a:r>
            <a:r>
              <a:rPr lang="en-GB" sz="1200" kern="1200" dirty="0" smtClean="0">
                <a:solidFill>
                  <a:schemeClr val="tx1"/>
                </a:solidFill>
                <a:latin typeface="+mn-lt"/>
                <a:ea typeface="+mn-ea"/>
                <a:cs typeface="+mn-cs"/>
              </a:rPr>
              <a:t> (SLE)</a:t>
            </a:r>
            <a:endParaRPr lang="en-GB" sz="1600" kern="1200" dirty="0" smtClean="0">
              <a:solidFill>
                <a:schemeClr val="tx1"/>
              </a:solidFill>
              <a:latin typeface="+mn-lt"/>
              <a:ea typeface="+mn-ea"/>
              <a:cs typeface="+mn-cs"/>
            </a:endParaRPr>
          </a:p>
          <a:p>
            <a:pPr lvl="1"/>
            <a:r>
              <a:rPr lang="en-GB" sz="1200" kern="1200" dirty="0" err="1" smtClean="0">
                <a:solidFill>
                  <a:schemeClr val="tx1"/>
                </a:solidFill>
                <a:latin typeface="+mn-lt"/>
                <a:ea typeface="+mn-ea"/>
                <a:cs typeface="+mn-cs"/>
              </a:rPr>
              <a:t>Glomerulonephritis</a:t>
            </a:r>
            <a:endParaRPr lang="en-GB" sz="16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Malignant hypertension</a:t>
            </a:r>
            <a:endParaRPr lang="en-GB" sz="16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84F5585-7BDF-4944-9D8D-16083A89621B}"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fontAlgn="t"/>
            <a:r>
              <a:rPr lang="en-GB" sz="1200" kern="1200" dirty="0" smtClean="0">
                <a:solidFill>
                  <a:schemeClr val="tx1"/>
                </a:solidFill>
                <a:latin typeface="+mn-lt"/>
                <a:ea typeface="+mn-ea"/>
                <a:cs typeface="+mn-cs"/>
              </a:rPr>
              <a:t> A 4-month-old female infant was admitted to a local hospital with fever, vomiting, excessive crying, and not tolerating feeding. The case of the patient was investigated with lumbar puncture. Cerebrospinal fluid analysis revealed a cell count of 53/µL with 56% </a:t>
            </a:r>
            <a:r>
              <a:rPr lang="en-GB" sz="1200" kern="1200" dirty="0" err="1" smtClean="0">
                <a:solidFill>
                  <a:schemeClr val="tx1"/>
                </a:solidFill>
                <a:latin typeface="+mn-lt"/>
                <a:ea typeface="+mn-ea"/>
                <a:cs typeface="+mn-cs"/>
              </a:rPr>
              <a:t>polymorphonuclear</a:t>
            </a:r>
            <a:r>
              <a:rPr lang="en-GB" sz="1200" kern="1200" dirty="0" smtClean="0">
                <a:solidFill>
                  <a:schemeClr val="tx1"/>
                </a:solidFill>
                <a:latin typeface="+mn-lt"/>
                <a:ea typeface="+mn-ea"/>
                <a:cs typeface="+mn-cs"/>
              </a:rPr>
              <a:t> leukocytes and low cerebrospinal fluid glucose (20 mg %) and normal protein levels. </a:t>
            </a:r>
            <a:r>
              <a:rPr lang="en-GB" sz="1200" kern="1200" dirty="0" err="1" smtClean="0">
                <a:solidFill>
                  <a:schemeClr val="tx1"/>
                </a:solidFill>
                <a:latin typeface="+mn-lt"/>
                <a:ea typeface="+mn-ea"/>
                <a:cs typeface="+mn-cs"/>
              </a:rPr>
              <a:t>Pyogenic</a:t>
            </a:r>
            <a:r>
              <a:rPr lang="en-GB" sz="1200" kern="1200" dirty="0" smtClean="0">
                <a:solidFill>
                  <a:schemeClr val="tx1"/>
                </a:solidFill>
                <a:latin typeface="+mn-lt"/>
                <a:ea typeface="+mn-ea"/>
                <a:cs typeface="+mn-cs"/>
              </a:rPr>
              <a:t> meningitis was diagnosed (culture report </a:t>
            </a:r>
            <a:r>
              <a:rPr lang="en-GB" sz="1200" i="1" kern="1200" dirty="0" smtClean="0">
                <a:solidFill>
                  <a:schemeClr val="tx1"/>
                </a:solidFill>
                <a:latin typeface="+mn-lt"/>
                <a:ea typeface="+mn-ea"/>
                <a:cs typeface="+mn-cs"/>
              </a:rPr>
              <a:t>Streptococcus </a:t>
            </a:r>
            <a:r>
              <a:rPr lang="en-GB" sz="1200" i="1" kern="1200" dirty="0" err="1" smtClean="0">
                <a:solidFill>
                  <a:schemeClr val="tx1"/>
                </a:solidFill>
                <a:latin typeface="+mn-lt"/>
                <a:ea typeface="+mn-ea"/>
                <a:cs typeface="+mn-cs"/>
              </a:rPr>
              <a:t>pneumoniae</a:t>
            </a:r>
            <a:r>
              <a:rPr lang="en-GB" sz="1200" kern="1200" dirty="0" smtClean="0">
                <a:solidFill>
                  <a:schemeClr val="tx1"/>
                </a:solidFill>
                <a:latin typeface="+mn-lt"/>
                <a:ea typeface="+mn-ea"/>
                <a:cs typeface="+mn-cs"/>
              </a:rPr>
              <a:t>), and the patient received antibiotics for 5 days. As the infant became </a:t>
            </a:r>
            <a:r>
              <a:rPr lang="en-GB" sz="1200" kern="1200" dirty="0" err="1" smtClean="0">
                <a:solidFill>
                  <a:schemeClr val="tx1"/>
                </a:solidFill>
                <a:latin typeface="+mn-lt"/>
                <a:ea typeface="+mn-ea"/>
                <a:cs typeface="+mn-cs"/>
              </a:rPr>
              <a:t>afebrile</a:t>
            </a:r>
            <a:r>
              <a:rPr lang="en-GB" sz="1200" kern="1200" dirty="0" smtClean="0">
                <a:solidFill>
                  <a:schemeClr val="tx1"/>
                </a:solidFill>
                <a:latin typeface="+mn-lt"/>
                <a:ea typeface="+mn-ea"/>
                <a:cs typeface="+mn-cs"/>
              </a:rPr>
              <a:t>, the treatment was discontinued. At that time, the isolate was sensitive to </a:t>
            </a:r>
            <a:r>
              <a:rPr lang="en-GB" sz="1200" kern="1200" dirty="0" err="1" smtClean="0">
                <a:solidFill>
                  <a:schemeClr val="tx1"/>
                </a:solidFill>
                <a:latin typeface="+mn-lt"/>
                <a:ea typeface="+mn-ea"/>
                <a:cs typeface="+mn-cs"/>
              </a:rPr>
              <a:t>ceftriaxone</a:t>
            </a:r>
            <a:r>
              <a:rPr lang="en-GB" sz="1200" kern="1200" dirty="0" smtClean="0">
                <a:solidFill>
                  <a:schemeClr val="tx1"/>
                </a:solidFill>
                <a:latin typeface="+mn-lt"/>
                <a:ea typeface="+mn-ea"/>
                <a:cs typeface="+mn-cs"/>
              </a:rPr>
              <a:t>, and the infant received antibiotics accordingly. Five days after this, she again started to have high fever and developed convulsions. The patient was referred to our hospital, and at the time of admission, she was febrile (temperature, 39°C); head circumference was 44 cm (larger than normal). The anterior fontanel was open, slightly tense but </a:t>
            </a:r>
            <a:r>
              <a:rPr lang="en-GB" sz="1200" kern="1200" dirty="0" err="1" smtClean="0">
                <a:solidFill>
                  <a:schemeClr val="tx1"/>
                </a:solidFill>
                <a:latin typeface="+mn-lt"/>
                <a:ea typeface="+mn-ea"/>
                <a:cs typeface="+mn-cs"/>
              </a:rPr>
              <a:t>pulsatile</a:t>
            </a:r>
            <a:r>
              <a:rPr lang="en-GB" sz="1200" kern="1200" dirty="0" smtClean="0">
                <a:solidFill>
                  <a:schemeClr val="tx1"/>
                </a:solidFill>
                <a:latin typeface="+mn-lt"/>
                <a:ea typeface="+mn-ea"/>
                <a:cs typeface="+mn-cs"/>
              </a:rPr>
              <a:t>. General physical examination found no other abnormalities. The infant was drowsy and irritable. Neurologically, the child was moving all 4 limbs equally, and there was no facial asymmetry. Laboratory tests revealed a peripheral white blood cell count of 11,700/µL, with normal urinalysis results and blood chemistry profile. Repeat lumbar puncture was not carried out, and the administration of antibiotics (intravenous injection </a:t>
            </a:r>
            <a:r>
              <a:rPr lang="en-GB" sz="1200" kern="1200" dirty="0" err="1" smtClean="0">
                <a:solidFill>
                  <a:schemeClr val="tx1"/>
                </a:solidFill>
                <a:latin typeface="+mn-lt"/>
                <a:ea typeface="+mn-ea"/>
                <a:cs typeface="+mn-cs"/>
              </a:rPr>
              <a:t>ceftriaxone</a:t>
            </a:r>
            <a:r>
              <a:rPr lang="en-GB" sz="1200" kern="1200" dirty="0" smtClean="0">
                <a:solidFill>
                  <a:schemeClr val="tx1"/>
                </a:solidFill>
                <a:latin typeface="+mn-lt"/>
                <a:ea typeface="+mn-ea"/>
                <a:cs typeface="+mn-cs"/>
              </a:rPr>
              <a:t>, 100 mg/kg per day in 2 divided doses) was continued as per the previous reports. Seizures were controlled with anticonvulsants. An emergency computed tomography (CT) of the brain was performed, and it showed thin </a:t>
            </a:r>
            <a:r>
              <a:rPr lang="en-GB" sz="1200" kern="1200" dirty="0" err="1" smtClean="0">
                <a:solidFill>
                  <a:schemeClr val="tx1"/>
                </a:solidFill>
                <a:latin typeface="+mn-lt"/>
                <a:ea typeface="+mn-ea"/>
                <a:cs typeface="+mn-cs"/>
              </a:rPr>
              <a:t>hypodense</a:t>
            </a:r>
            <a:r>
              <a:rPr lang="en-GB" sz="1200" kern="1200" dirty="0" smtClean="0">
                <a:solidFill>
                  <a:schemeClr val="tx1"/>
                </a:solidFill>
                <a:latin typeface="+mn-lt"/>
                <a:ea typeface="+mn-ea"/>
                <a:cs typeface="+mn-cs"/>
              </a:rPr>
              <a:t> collection over the left </a:t>
            </a:r>
            <a:r>
              <a:rPr lang="en-GB" sz="1200" kern="1200" dirty="0" err="1" smtClean="0">
                <a:solidFill>
                  <a:schemeClr val="tx1"/>
                </a:solidFill>
                <a:latin typeface="+mn-lt"/>
                <a:ea typeface="+mn-ea"/>
                <a:cs typeface="+mn-cs"/>
              </a:rPr>
              <a:t>frontotemporoparietal</a:t>
            </a:r>
            <a:r>
              <a:rPr lang="en-GB" sz="1200" kern="1200" dirty="0" smtClean="0">
                <a:solidFill>
                  <a:schemeClr val="tx1"/>
                </a:solidFill>
                <a:latin typeface="+mn-lt"/>
                <a:ea typeface="+mn-ea"/>
                <a:cs typeface="+mn-cs"/>
              </a:rPr>
              <a:t> convexity region with diffuse cerebral </a:t>
            </a:r>
            <a:r>
              <a:rPr lang="en-GB" sz="1200" kern="1200" dirty="0" err="1" smtClean="0">
                <a:solidFill>
                  <a:schemeClr val="tx1"/>
                </a:solidFill>
                <a:latin typeface="+mn-lt"/>
                <a:ea typeface="+mn-ea"/>
                <a:cs typeface="+mn-cs"/>
              </a:rPr>
              <a:t>edema</a:t>
            </a:r>
            <a:r>
              <a:rPr lang="en-GB" sz="1200" kern="1200" dirty="0" smtClean="0">
                <a:solidFill>
                  <a:schemeClr val="tx1"/>
                </a:solidFill>
                <a:latin typeface="+mn-lt"/>
                <a:ea typeface="+mn-ea"/>
                <a:cs typeface="+mn-cs"/>
              </a:rPr>
              <a:t> (</a:t>
            </a:r>
            <a:r>
              <a:rPr lang="en-GB" sz="1200" b="0" kern="1200" dirty="0" smtClean="0">
                <a:solidFill>
                  <a:schemeClr val="tx1"/>
                </a:solidFill>
                <a:latin typeface="+mn-lt"/>
                <a:ea typeface="+mn-ea"/>
                <a:cs typeface="+mn-cs"/>
                <a:hlinkClick r:id="rId3"/>
              </a:rPr>
              <a:t>Figs. 1A, B</a:t>
            </a:r>
            <a:r>
              <a:rPr lang="en-GB" sz="1200" kern="1200" dirty="0" smtClean="0">
                <a:solidFill>
                  <a:schemeClr val="tx1"/>
                </a:solidFill>
                <a:latin typeface="+mn-lt"/>
                <a:ea typeface="+mn-ea"/>
                <a:cs typeface="+mn-cs"/>
              </a:rPr>
              <a:t>). A diagnosis of </a:t>
            </a:r>
            <a:r>
              <a:rPr lang="en-GB" sz="1200" kern="1200" dirty="0" err="1" smtClean="0">
                <a:solidFill>
                  <a:schemeClr val="tx1"/>
                </a:solidFill>
                <a:latin typeface="+mn-lt"/>
                <a:ea typeface="+mn-ea"/>
                <a:cs typeface="+mn-cs"/>
              </a:rPr>
              <a:t>postpyogenic</a:t>
            </a:r>
            <a:r>
              <a:rPr lang="en-GB" sz="1200" kern="1200" dirty="0" smtClean="0">
                <a:solidFill>
                  <a:schemeClr val="tx1"/>
                </a:solidFill>
                <a:latin typeface="+mn-lt"/>
                <a:ea typeface="+mn-ea"/>
                <a:cs typeface="+mn-cs"/>
              </a:rPr>
              <a:t> meningitis subdural effusion was suspected, and the patient continued to be prescribed with antibiotics. The infant continued to have fever, and there was increase in the size of head circumference. Anterior fontanel became further tense and </a:t>
            </a:r>
            <a:r>
              <a:rPr lang="en-GB" sz="1200" kern="1200" dirty="0" err="1" smtClean="0">
                <a:solidFill>
                  <a:schemeClr val="tx1"/>
                </a:solidFill>
                <a:latin typeface="+mn-lt"/>
                <a:ea typeface="+mn-ea"/>
                <a:cs typeface="+mn-cs"/>
              </a:rPr>
              <a:t>nonpulsatile</a:t>
            </a:r>
            <a:r>
              <a:rPr lang="en-GB" sz="1200" kern="1200" dirty="0" smtClean="0">
                <a:solidFill>
                  <a:schemeClr val="tx1"/>
                </a:solidFill>
                <a:latin typeface="+mn-lt"/>
                <a:ea typeface="+mn-ea"/>
                <a:cs typeface="+mn-cs"/>
              </a:rPr>
              <a:t>. The infant developed </a:t>
            </a:r>
            <a:r>
              <a:rPr lang="en-GB" sz="1200" kern="1200" dirty="0" err="1" smtClean="0">
                <a:solidFill>
                  <a:schemeClr val="tx1"/>
                </a:solidFill>
                <a:latin typeface="+mn-lt"/>
                <a:ea typeface="+mn-ea"/>
                <a:cs typeface="+mn-cs"/>
              </a:rPr>
              <a:t>decerebrate</a:t>
            </a:r>
            <a:r>
              <a:rPr lang="en-GB" sz="1200" kern="1200" dirty="0" smtClean="0">
                <a:solidFill>
                  <a:schemeClr val="tx1"/>
                </a:solidFill>
                <a:latin typeface="+mn-lt"/>
                <a:ea typeface="+mn-ea"/>
                <a:cs typeface="+mn-cs"/>
              </a:rPr>
              <a:t> posturing and became further dull with convergent squint. A subsequent CT scan showed increase in the size of subdural collection and appearance of multiple new collections (</a:t>
            </a:r>
            <a:r>
              <a:rPr lang="en-GB" sz="1200" b="0" kern="1200" dirty="0" smtClean="0">
                <a:solidFill>
                  <a:schemeClr val="tx1"/>
                </a:solidFill>
                <a:latin typeface="+mn-lt"/>
                <a:ea typeface="+mn-ea"/>
                <a:cs typeface="+mn-cs"/>
                <a:hlinkClick r:id="rId3"/>
              </a:rPr>
              <a:t>Figs. 1C, D</a:t>
            </a:r>
            <a:r>
              <a:rPr lang="en-GB" sz="1200" kern="1200" dirty="0" smtClean="0">
                <a:solidFill>
                  <a:schemeClr val="tx1"/>
                </a:solidFill>
                <a:latin typeface="+mn-lt"/>
                <a:ea typeface="+mn-ea"/>
                <a:cs typeface="+mn-cs"/>
              </a:rPr>
              <a:t>). The collections were tapped and were hemorrhagic and showed </a:t>
            </a:r>
            <a:r>
              <a:rPr lang="en-GB" sz="1200" i="1" kern="1200" dirty="0" smtClean="0">
                <a:solidFill>
                  <a:schemeClr val="tx1"/>
                </a:solidFill>
                <a:latin typeface="+mn-lt"/>
                <a:ea typeface="+mn-ea"/>
                <a:cs typeface="+mn-cs"/>
              </a:rPr>
              <a:t>S. pneumonia</a:t>
            </a:r>
            <a:r>
              <a:rPr lang="en-GB" sz="1200" kern="1200" dirty="0" smtClean="0">
                <a:solidFill>
                  <a:schemeClr val="tx1"/>
                </a:solidFill>
                <a:latin typeface="+mn-lt"/>
                <a:ea typeface="+mn-ea"/>
                <a:cs typeface="+mn-cs"/>
              </a:rPr>
              <a:t> sensitive to </a:t>
            </a:r>
            <a:r>
              <a:rPr lang="en-GB" sz="1200" kern="1200" dirty="0" err="1" smtClean="0">
                <a:solidFill>
                  <a:schemeClr val="tx1"/>
                </a:solidFill>
                <a:latin typeface="+mn-lt"/>
                <a:ea typeface="+mn-ea"/>
                <a:cs typeface="+mn-cs"/>
              </a:rPr>
              <a:t>ceftriaxone</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amikacin</a:t>
            </a:r>
            <a:r>
              <a:rPr lang="en-GB" sz="1200" kern="1200" dirty="0" smtClean="0">
                <a:solidFill>
                  <a:schemeClr val="tx1"/>
                </a:solidFill>
                <a:latin typeface="+mn-lt"/>
                <a:ea typeface="+mn-ea"/>
                <a:cs typeface="+mn-cs"/>
              </a:rPr>
              <a:t>, and </a:t>
            </a:r>
            <a:r>
              <a:rPr lang="en-GB" sz="1200" kern="1200" dirty="0" err="1" smtClean="0">
                <a:solidFill>
                  <a:schemeClr val="tx1"/>
                </a:solidFill>
                <a:latin typeface="+mn-lt"/>
                <a:ea typeface="+mn-ea"/>
                <a:cs typeface="+mn-cs"/>
              </a:rPr>
              <a:t>vancomycin</a:t>
            </a:r>
            <a:r>
              <a:rPr lang="en-GB" sz="1200" kern="1200" dirty="0" smtClean="0">
                <a:solidFill>
                  <a:schemeClr val="tx1"/>
                </a:solidFill>
                <a:latin typeface="+mn-lt"/>
                <a:ea typeface="+mn-ea"/>
                <a:cs typeface="+mn-cs"/>
              </a:rPr>
              <a:t> but showed resistance to penicillin. Antibiotics were changed, and the patient was continued on intravenous injection </a:t>
            </a:r>
            <a:r>
              <a:rPr lang="en-GB" sz="1200" kern="1200" dirty="0" err="1" smtClean="0">
                <a:solidFill>
                  <a:schemeClr val="tx1"/>
                </a:solidFill>
                <a:latin typeface="+mn-lt"/>
                <a:ea typeface="+mn-ea"/>
                <a:cs typeface="+mn-cs"/>
              </a:rPr>
              <a:t>ceftriaxone</a:t>
            </a:r>
            <a:r>
              <a:rPr lang="en-GB" sz="1200" kern="1200" dirty="0" smtClean="0">
                <a:solidFill>
                  <a:schemeClr val="tx1"/>
                </a:solidFill>
                <a:latin typeface="+mn-lt"/>
                <a:ea typeface="+mn-ea"/>
                <a:cs typeface="+mn-cs"/>
              </a:rPr>
              <a:t> (100 mg/kg per day in 2 divided doses). Because of the severity of the infection, intravenous injection </a:t>
            </a:r>
            <a:r>
              <a:rPr lang="en-GB" sz="1200" kern="1200" dirty="0" err="1" smtClean="0">
                <a:solidFill>
                  <a:schemeClr val="tx1"/>
                </a:solidFill>
                <a:latin typeface="+mn-lt"/>
                <a:ea typeface="+mn-ea"/>
                <a:cs typeface="+mn-cs"/>
              </a:rPr>
              <a:t>vancomycin</a:t>
            </a:r>
            <a:r>
              <a:rPr lang="en-GB" sz="1200" kern="1200" dirty="0" smtClean="0">
                <a:solidFill>
                  <a:schemeClr val="tx1"/>
                </a:solidFill>
                <a:latin typeface="+mn-lt"/>
                <a:ea typeface="+mn-ea"/>
                <a:cs typeface="+mn-cs"/>
              </a:rPr>
              <a:t> (60 mg/kg per day was added), and the treatment was continued for a total duration of 2 weeks. Although gradually the </a:t>
            </a:r>
            <a:r>
              <a:rPr lang="en-GB" sz="1200" kern="1200" dirty="0" err="1" smtClean="0">
                <a:solidFill>
                  <a:schemeClr val="tx1"/>
                </a:solidFill>
                <a:latin typeface="+mn-lt"/>
                <a:ea typeface="+mn-ea"/>
                <a:cs typeface="+mn-cs"/>
              </a:rPr>
              <a:t>decerebrate</a:t>
            </a:r>
            <a:r>
              <a:rPr lang="en-GB" sz="1200" kern="1200" dirty="0" smtClean="0">
                <a:solidFill>
                  <a:schemeClr val="tx1"/>
                </a:solidFill>
                <a:latin typeface="+mn-lt"/>
                <a:ea typeface="+mn-ea"/>
                <a:cs typeface="+mn-cs"/>
              </a:rPr>
              <a:t> posturing disappeared, the patient became </a:t>
            </a:r>
            <a:r>
              <a:rPr lang="en-GB" sz="1200" kern="1200" dirty="0" err="1" smtClean="0">
                <a:solidFill>
                  <a:schemeClr val="tx1"/>
                </a:solidFill>
                <a:latin typeface="+mn-lt"/>
                <a:ea typeface="+mn-ea"/>
                <a:cs typeface="+mn-cs"/>
              </a:rPr>
              <a:t>afebrile</a:t>
            </a:r>
            <a:r>
              <a:rPr lang="en-GB" sz="1200" kern="1200" dirty="0" smtClean="0">
                <a:solidFill>
                  <a:schemeClr val="tx1"/>
                </a:solidFill>
                <a:latin typeface="+mn-lt"/>
                <a:ea typeface="+mn-ea"/>
                <a:cs typeface="+mn-cs"/>
              </a:rPr>
              <a:t>, head circumference was reduced, anterior fontanel became lax, and she was tolerating foods but was still not active.</a:t>
            </a:r>
          </a:p>
          <a:p>
            <a:pPr fontAlgn="t"/>
            <a:r>
              <a:rPr lang="en-GB" sz="1200" kern="1200" dirty="0" smtClean="0">
                <a:solidFill>
                  <a:schemeClr val="tx1"/>
                </a:solidFill>
                <a:latin typeface="+mn-lt"/>
                <a:ea typeface="+mn-ea"/>
                <a:cs typeface="+mn-cs"/>
              </a:rPr>
              <a:t>Figure 1The incidence of subdural </a:t>
            </a:r>
            <a:r>
              <a:rPr lang="en-GB" sz="1200" kern="1200" dirty="0" err="1" smtClean="0">
                <a:solidFill>
                  <a:schemeClr val="tx1"/>
                </a:solidFill>
                <a:latin typeface="+mn-lt"/>
                <a:ea typeface="+mn-ea"/>
                <a:cs typeface="+mn-cs"/>
              </a:rPr>
              <a:t>empyema</a:t>
            </a:r>
            <a:r>
              <a:rPr lang="en-GB" sz="1200" kern="1200" dirty="0" smtClean="0">
                <a:solidFill>
                  <a:schemeClr val="tx1"/>
                </a:solidFill>
                <a:latin typeface="+mn-lt"/>
                <a:ea typeface="+mn-ea"/>
                <a:cs typeface="+mn-cs"/>
              </a:rPr>
              <a:t> was from 10% to 20% in all childhood intracranial bacterial infections </a:t>
            </a:r>
            <a:r>
              <a:rPr lang="en-GB" sz="1200" b="0" kern="1200" dirty="0" smtClean="0">
                <a:solidFill>
                  <a:schemeClr val="tx1"/>
                </a:solidFill>
                <a:latin typeface="+mn-lt"/>
                <a:ea typeface="+mn-ea"/>
                <a:cs typeface="+mn-cs"/>
                <a:hlinkClick r:id="rId3"/>
              </a:rPr>
              <a:t>5</a:t>
            </a:r>
            <a:r>
              <a:rPr lang="en-GB" sz="1200" kern="1200" dirty="0" smtClean="0">
                <a:solidFill>
                  <a:schemeClr val="tx1"/>
                </a:solidFill>
                <a:latin typeface="+mn-lt"/>
                <a:ea typeface="+mn-ea"/>
                <a:cs typeface="+mn-cs"/>
              </a:rPr>
              <a:t>; in young children, subdural </a:t>
            </a:r>
            <a:r>
              <a:rPr lang="en-GB" sz="1200" kern="1200" dirty="0" err="1" smtClean="0">
                <a:solidFill>
                  <a:schemeClr val="tx1"/>
                </a:solidFill>
                <a:latin typeface="+mn-lt"/>
                <a:ea typeface="+mn-ea"/>
                <a:cs typeface="+mn-cs"/>
              </a:rPr>
              <a:t>empyema</a:t>
            </a:r>
            <a:r>
              <a:rPr lang="en-GB" sz="1200" kern="1200" dirty="0" smtClean="0">
                <a:solidFill>
                  <a:schemeClr val="tx1"/>
                </a:solidFill>
                <a:latin typeface="+mn-lt"/>
                <a:ea typeface="+mn-ea"/>
                <a:cs typeface="+mn-cs"/>
              </a:rPr>
              <a:t> usually develops as a complication of bacterial meningitis.</a:t>
            </a:r>
            <a:r>
              <a:rPr lang="en-GB" sz="1200" b="0" kern="1200" dirty="0" smtClean="0">
                <a:solidFill>
                  <a:schemeClr val="tx1"/>
                </a:solidFill>
                <a:latin typeface="+mn-lt"/>
                <a:ea typeface="+mn-ea"/>
                <a:cs typeface="+mn-cs"/>
                <a:hlinkClick r:id="rId3"/>
              </a:rPr>
              <a:t>5,6</a:t>
            </a:r>
            <a:r>
              <a:rPr lang="en-GB" sz="1200" kern="1200" dirty="0" smtClean="0">
                <a:solidFill>
                  <a:schemeClr val="tx1"/>
                </a:solidFill>
                <a:latin typeface="+mn-lt"/>
                <a:ea typeface="+mn-ea"/>
                <a:cs typeface="+mn-cs"/>
              </a:rPr>
              <a:t> As in the present case and in a series,</a:t>
            </a:r>
            <a:r>
              <a:rPr lang="en-GB" sz="1200" b="0" kern="1200" dirty="0" smtClean="0">
                <a:solidFill>
                  <a:schemeClr val="tx1"/>
                </a:solidFill>
                <a:latin typeface="+mn-lt"/>
                <a:ea typeface="+mn-ea"/>
                <a:cs typeface="+mn-cs"/>
                <a:hlinkClick r:id="rId3"/>
              </a:rPr>
              <a:t>4</a:t>
            </a:r>
            <a:r>
              <a:rPr lang="en-GB" sz="1200" kern="1200" dirty="0" smtClean="0">
                <a:solidFill>
                  <a:schemeClr val="tx1"/>
                </a:solidFill>
                <a:latin typeface="+mn-lt"/>
                <a:ea typeface="+mn-ea"/>
                <a:cs typeface="+mn-cs"/>
              </a:rPr>
              <a:t> all </a:t>
            </a:r>
            <a:r>
              <a:rPr lang="en-GB" sz="1200" kern="1200" dirty="0" err="1" smtClean="0">
                <a:solidFill>
                  <a:schemeClr val="tx1"/>
                </a:solidFill>
                <a:latin typeface="+mn-lt"/>
                <a:ea typeface="+mn-ea"/>
                <a:cs typeface="+mn-cs"/>
              </a:rPr>
              <a:t>postmeningitis</a:t>
            </a:r>
            <a:r>
              <a:rPr lang="en-GB" sz="1200" kern="1200" dirty="0" smtClean="0">
                <a:solidFill>
                  <a:schemeClr val="tx1"/>
                </a:solidFill>
                <a:latin typeface="+mn-lt"/>
                <a:ea typeface="+mn-ea"/>
                <a:cs typeface="+mn-cs"/>
              </a:rPr>
              <a:t> subdural </a:t>
            </a:r>
            <a:r>
              <a:rPr lang="en-GB" sz="1200" kern="1200" dirty="0" err="1" smtClean="0">
                <a:solidFill>
                  <a:schemeClr val="tx1"/>
                </a:solidFill>
                <a:latin typeface="+mn-lt"/>
                <a:ea typeface="+mn-ea"/>
                <a:cs typeface="+mn-cs"/>
              </a:rPr>
              <a:t>empyemas</a:t>
            </a:r>
            <a:r>
              <a:rPr lang="en-GB" sz="1200" kern="1200" dirty="0" smtClean="0">
                <a:solidFill>
                  <a:schemeClr val="tx1"/>
                </a:solidFill>
                <a:latin typeface="+mn-lt"/>
                <a:ea typeface="+mn-ea"/>
                <a:cs typeface="+mn-cs"/>
              </a:rPr>
              <a:t> have been described as cerebral convexity collections, usually bilateral, and in all cases, culture grew </a:t>
            </a:r>
            <a:r>
              <a:rPr lang="en-GB" sz="1200" i="1" kern="1200" dirty="0" smtClean="0">
                <a:solidFill>
                  <a:schemeClr val="tx1"/>
                </a:solidFill>
                <a:latin typeface="+mn-lt"/>
                <a:ea typeface="+mn-ea"/>
                <a:cs typeface="+mn-cs"/>
              </a:rPr>
              <a:t>S. pneumonia</a:t>
            </a:r>
            <a:r>
              <a:rPr lang="en-GB" sz="1200" kern="1200" dirty="0" smtClean="0">
                <a:solidFill>
                  <a:schemeClr val="tx1"/>
                </a:solidFill>
                <a:latin typeface="+mn-lt"/>
                <a:ea typeface="+mn-ea"/>
                <a:cs typeface="+mn-cs"/>
              </a:rPr>
              <a:t>. Usually, these lesions can be detected within 2 to 5 days of symptom onset; however, there may be delay of up to 3 weeks.</a:t>
            </a:r>
            <a:r>
              <a:rPr lang="en-GB" sz="1200" b="0" kern="1200" dirty="0" smtClean="0">
                <a:solidFill>
                  <a:schemeClr val="tx1"/>
                </a:solidFill>
                <a:latin typeface="+mn-lt"/>
                <a:ea typeface="+mn-ea"/>
                <a:cs typeface="+mn-cs"/>
                <a:hlinkClick r:id="rId3"/>
              </a:rPr>
              <a:t>4</a:t>
            </a:r>
            <a:r>
              <a:rPr lang="en-GB" sz="1200" kern="1200" dirty="0" smtClean="0">
                <a:solidFill>
                  <a:schemeClr val="tx1"/>
                </a:solidFill>
                <a:latin typeface="+mn-lt"/>
                <a:ea typeface="+mn-ea"/>
                <a:cs typeface="+mn-cs"/>
              </a:rPr>
              <a:t> For large </a:t>
            </a:r>
            <a:r>
              <a:rPr lang="en-GB" sz="1200" kern="1200" dirty="0" err="1" smtClean="0">
                <a:solidFill>
                  <a:schemeClr val="tx1"/>
                </a:solidFill>
                <a:latin typeface="+mn-lt"/>
                <a:ea typeface="+mn-ea"/>
                <a:cs typeface="+mn-cs"/>
              </a:rPr>
              <a:t>pyogenic</a:t>
            </a:r>
            <a:r>
              <a:rPr lang="en-GB" sz="1200" kern="1200" dirty="0" smtClean="0">
                <a:solidFill>
                  <a:schemeClr val="tx1"/>
                </a:solidFill>
                <a:latin typeface="+mn-lt"/>
                <a:ea typeface="+mn-ea"/>
                <a:cs typeface="+mn-cs"/>
              </a:rPr>
              <a:t> collections in the subdural space, an aggressive surgical drainage at an early stage of disease with concomitant long-term administration of antibiotics is recommended.</a:t>
            </a:r>
            <a:r>
              <a:rPr lang="en-GB" sz="1200" b="0" kern="1200" dirty="0" smtClean="0">
                <a:solidFill>
                  <a:schemeClr val="tx1"/>
                </a:solidFill>
                <a:latin typeface="+mn-lt"/>
                <a:ea typeface="+mn-ea"/>
                <a:cs typeface="+mn-cs"/>
                <a:hlinkClick r:id="rId3"/>
              </a:rPr>
              <a:t>7</a:t>
            </a:r>
            <a:r>
              <a:rPr lang="en-GB" sz="1200" kern="1200" dirty="0" smtClean="0">
                <a:solidFill>
                  <a:schemeClr val="tx1"/>
                </a:solidFill>
                <a:latin typeface="+mn-lt"/>
                <a:ea typeface="+mn-ea"/>
                <a:cs typeface="+mn-cs"/>
              </a:rPr>
              <a:t> In the present case, large subdural </a:t>
            </a:r>
            <a:r>
              <a:rPr lang="en-GB" sz="1200" kern="1200" dirty="0" err="1" smtClean="0">
                <a:solidFill>
                  <a:schemeClr val="tx1"/>
                </a:solidFill>
                <a:latin typeface="+mn-lt"/>
                <a:ea typeface="+mn-ea"/>
                <a:cs typeface="+mn-cs"/>
              </a:rPr>
              <a:t>empyema</a:t>
            </a:r>
            <a:r>
              <a:rPr lang="en-GB" sz="1200" kern="1200" dirty="0" smtClean="0">
                <a:solidFill>
                  <a:schemeClr val="tx1"/>
                </a:solidFill>
                <a:latin typeface="+mn-lt"/>
                <a:ea typeface="+mn-ea"/>
                <a:cs typeface="+mn-cs"/>
              </a:rPr>
              <a:t> complicated the course of partially treated meningitis (when the child initially became </a:t>
            </a:r>
            <a:r>
              <a:rPr lang="en-GB" sz="1200" kern="1200" dirty="0" err="1" smtClean="0">
                <a:solidFill>
                  <a:schemeClr val="tx1"/>
                </a:solidFill>
                <a:latin typeface="+mn-lt"/>
                <a:ea typeface="+mn-ea"/>
                <a:cs typeface="+mn-cs"/>
              </a:rPr>
              <a:t>afebrile</a:t>
            </a:r>
            <a:r>
              <a:rPr lang="en-GB" sz="1200" kern="1200" dirty="0" smtClean="0">
                <a:solidFill>
                  <a:schemeClr val="tx1"/>
                </a:solidFill>
                <a:latin typeface="+mn-lt"/>
                <a:ea typeface="+mn-ea"/>
                <a:cs typeface="+mn-cs"/>
              </a:rPr>
              <a:t>, the antibiotic treatment was discontinued). This case illustrates that complete and adequate treatment of meningitis with adequate doses of antibiotics for recommended duration (intravenous injection </a:t>
            </a:r>
            <a:r>
              <a:rPr lang="en-GB" sz="1200" kern="1200" dirty="0" err="1" smtClean="0">
                <a:solidFill>
                  <a:schemeClr val="tx1"/>
                </a:solidFill>
                <a:latin typeface="+mn-lt"/>
                <a:ea typeface="+mn-ea"/>
                <a:cs typeface="+mn-cs"/>
              </a:rPr>
              <a:t>ceftriaxone</a:t>
            </a:r>
            <a:r>
              <a:rPr lang="en-GB" sz="1200" kern="1200" dirty="0" smtClean="0">
                <a:solidFill>
                  <a:schemeClr val="tx1"/>
                </a:solidFill>
                <a:latin typeface="+mn-lt"/>
                <a:ea typeface="+mn-ea"/>
                <a:cs typeface="+mn-cs"/>
              </a:rPr>
              <a:t> 100 mg/kg per day and intravenous injection </a:t>
            </a:r>
            <a:r>
              <a:rPr lang="en-GB" sz="1200" kern="1200" dirty="0" err="1" smtClean="0">
                <a:solidFill>
                  <a:schemeClr val="tx1"/>
                </a:solidFill>
                <a:latin typeface="+mn-lt"/>
                <a:ea typeface="+mn-ea"/>
                <a:cs typeface="+mn-cs"/>
              </a:rPr>
              <a:t>vancomycin</a:t>
            </a:r>
            <a:r>
              <a:rPr lang="en-GB" sz="1200" kern="1200" dirty="0" smtClean="0">
                <a:solidFill>
                  <a:schemeClr val="tx1"/>
                </a:solidFill>
                <a:latin typeface="+mn-lt"/>
                <a:ea typeface="+mn-ea"/>
                <a:cs typeface="+mn-cs"/>
              </a:rPr>
              <a:t> 60 mg/kg per day for a period of 10-14 days)</a:t>
            </a:r>
            <a:r>
              <a:rPr lang="en-GB" sz="1200" b="0" kern="1200" dirty="0" smtClean="0">
                <a:solidFill>
                  <a:schemeClr val="tx1"/>
                </a:solidFill>
                <a:latin typeface="+mn-lt"/>
                <a:ea typeface="+mn-ea"/>
                <a:cs typeface="+mn-cs"/>
                <a:hlinkClick r:id="rId3"/>
              </a:rPr>
              <a:t>8-12</a:t>
            </a:r>
            <a:r>
              <a:rPr lang="en-GB" sz="1200" kern="1200" dirty="0" smtClean="0">
                <a:solidFill>
                  <a:schemeClr val="tx1"/>
                </a:solidFill>
                <a:latin typeface="+mn-lt"/>
                <a:ea typeface="+mn-ea"/>
                <a:cs typeface="+mn-cs"/>
              </a:rPr>
              <a:t>should be carried out to avoid disabling as well as life-threatening </a:t>
            </a:r>
            <a:r>
              <a:rPr lang="en-GB" sz="1200" kern="1200" dirty="0" err="1" smtClean="0">
                <a:solidFill>
                  <a:schemeClr val="tx1"/>
                </a:solidFill>
                <a:latin typeface="+mn-lt"/>
                <a:ea typeface="+mn-ea"/>
                <a:cs typeface="+mn-cs"/>
              </a:rPr>
              <a:t>sequela</a:t>
            </a:r>
            <a:r>
              <a:rPr lang="en-GB" sz="1200" kern="1200" dirty="0" smtClean="0">
                <a:solidFill>
                  <a:schemeClr val="tx1"/>
                </a:solidFill>
                <a:latin typeface="+mn-lt"/>
                <a:ea typeface="+mn-ea"/>
                <a:cs typeface="+mn-cs"/>
              </a:rPr>
              <a:t> of meningitis.</a:t>
            </a:r>
          </a:p>
          <a:p>
            <a:endParaRPr lang="en-GB" dirty="0"/>
          </a:p>
        </p:txBody>
      </p:sp>
      <p:sp>
        <p:nvSpPr>
          <p:cNvPr id="4" name="Slide Number Placeholder 3"/>
          <p:cNvSpPr>
            <a:spLocks noGrp="1"/>
          </p:cNvSpPr>
          <p:nvPr>
            <p:ph type="sldNum" sz="quarter" idx="10"/>
          </p:nvPr>
        </p:nvSpPr>
        <p:spPr/>
        <p:txBody>
          <a:bodyPr/>
          <a:lstStyle/>
          <a:p>
            <a:fld id="{E84F5585-7BDF-4944-9D8D-16083A89621B}"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84F5585-7BDF-4944-9D8D-16083A89621B}"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t"/>
            <a:r>
              <a:rPr lang="en-GB" sz="1200" kern="1200" dirty="0" smtClean="0">
                <a:solidFill>
                  <a:schemeClr val="tx1"/>
                </a:solidFill>
                <a:latin typeface="+mn-lt"/>
                <a:ea typeface="+mn-ea"/>
                <a:cs typeface="+mn-cs"/>
              </a:rPr>
              <a:t>1The incidence of subdural </a:t>
            </a:r>
            <a:r>
              <a:rPr lang="en-GB" sz="1200" kern="1200" dirty="0" err="1" smtClean="0">
                <a:solidFill>
                  <a:schemeClr val="tx1"/>
                </a:solidFill>
                <a:latin typeface="+mn-lt"/>
                <a:ea typeface="+mn-ea"/>
                <a:cs typeface="+mn-cs"/>
              </a:rPr>
              <a:t>empyema</a:t>
            </a:r>
            <a:r>
              <a:rPr lang="en-GB" sz="1200" kern="1200" dirty="0" smtClean="0">
                <a:solidFill>
                  <a:schemeClr val="tx1"/>
                </a:solidFill>
                <a:latin typeface="+mn-lt"/>
                <a:ea typeface="+mn-ea"/>
                <a:cs typeface="+mn-cs"/>
              </a:rPr>
              <a:t> was from 10% to 20% in all childhood intracranial bacterial infections </a:t>
            </a:r>
            <a:r>
              <a:rPr lang="en-GB" sz="1200" b="0" kern="1200" dirty="0" smtClean="0">
                <a:solidFill>
                  <a:schemeClr val="tx1"/>
                </a:solidFill>
                <a:latin typeface="+mn-lt"/>
                <a:ea typeface="+mn-ea"/>
                <a:cs typeface="+mn-cs"/>
                <a:hlinkClick r:id="rId3"/>
              </a:rPr>
              <a:t>5</a:t>
            </a:r>
            <a:r>
              <a:rPr lang="en-GB" sz="1200" kern="1200" dirty="0" smtClean="0">
                <a:solidFill>
                  <a:schemeClr val="tx1"/>
                </a:solidFill>
                <a:latin typeface="+mn-lt"/>
                <a:ea typeface="+mn-ea"/>
                <a:cs typeface="+mn-cs"/>
              </a:rPr>
              <a:t>; in young children, subdural </a:t>
            </a:r>
            <a:r>
              <a:rPr lang="en-GB" sz="1200" kern="1200" dirty="0" err="1" smtClean="0">
                <a:solidFill>
                  <a:schemeClr val="tx1"/>
                </a:solidFill>
                <a:latin typeface="+mn-lt"/>
                <a:ea typeface="+mn-ea"/>
                <a:cs typeface="+mn-cs"/>
              </a:rPr>
              <a:t>empyema</a:t>
            </a:r>
            <a:r>
              <a:rPr lang="en-GB" sz="1200" kern="1200" dirty="0" smtClean="0">
                <a:solidFill>
                  <a:schemeClr val="tx1"/>
                </a:solidFill>
                <a:latin typeface="+mn-lt"/>
                <a:ea typeface="+mn-ea"/>
                <a:cs typeface="+mn-cs"/>
              </a:rPr>
              <a:t> usually develops as a complication of bacterial meningitis.</a:t>
            </a:r>
            <a:r>
              <a:rPr lang="en-GB" sz="1200" b="0" kern="1200" dirty="0" smtClean="0">
                <a:solidFill>
                  <a:schemeClr val="tx1"/>
                </a:solidFill>
                <a:latin typeface="+mn-lt"/>
                <a:ea typeface="+mn-ea"/>
                <a:cs typeface="+mn-cs"/>
                <a:hlinkClick r:id="rId3"/>
              </a:rPr>
              <a:t>5,6</a:t>
            </a:r>
            <a:r>
              <a:rPr lang="en-GB" sz="1200" kern="1200" dirty="0" smtClean="0">
                <a:solidFill>
                  <a:schemeClr val="tx1"/>
                </a:solidFill>
                <a:latin typeface="+mn-lt"/>
                <a:ea typeface="+mn-ea"/>
                <a:cs typeface="+mn-cs"/>
              </a:rPr>
              <a:t> As in the present case and in a series,</a:t>
            </a:r>
            <a:r>
              <a:rPr lang="en-GB" sz="1200" b="0" kern="1200" dirty="0" smtClean="0">
                <a:solidFill>
                  <a:schemeClr val="tx1"/>
                </a:solidFill>
                <a:latin typeface="+mn-lt"/>
                <a:ea typeface="+mn-ea"/>
                <a:cs typeface="+mn-cs"/>
                <a:hlinkClick r:id="rId3"/>
              </a:rPr>
              <a:t>4</a:t>
            </a:r>
            <a:r>
              <a:rPr lang="en-GB" sz="1200" kern="1200" dirty="0" smtClean="0">
                <a:solidFill>
                  <a:schemeClr val="tx1"/>
                </a:solidFill>
                <a:latin typeface="+mn-lt"/>
                <a:ea typeface="+mn-ea"/>
                <a:cs typeface="+mn-cs"/>
              </a:rPr>
              <a:t> all </a:t>
            </a:r>
            <a:r>
              <a:rPr lang="en-GB" sz="1200" kern="1200" dirty="0" err="1" smtClean="0">
                <a:solidFill>
                  <a:schemeClr val="tx1"/>
                </a:solidFill>
                <a:latin typeface="+mn-lt"/>
                <a:ea typeface="+mn-ea"/>
                <a:cs typeface="+mn-cs"/>
              </a:rPr>
              <a:t>postmeningitis</a:t>
            </a:r>
            <a:r>
              <a:rPr lang="en-GB" sz="1200" kern="1200" dirty="0" smtClean="0">
                <a:solidFill>
                  <a:schemeClr val="tx1"/>
                </a:solidFill>
                <a:latin typeface="+mn-lt"/>
                <a:ea typeface="+mn-ea"/>
                <a:cs typeface="+mn-cs"/>
              </a:rPr>
              <a:t> subdural </a:t>
            </a:r>
            <a:r>
              <a:rPr lang="en-GB" sz="1200" kern="1200" dirty="0" err="1" smtClean="0">
                <a:solidFill>
                  <a:schemeClr val="tx1"/>
                </a:solidFill>
                <a:latin typeface="+mn-lt"/>
                <a:ea typeface="+mn-ea"/>
                <a:cs typeface="+mn-cs"/>
              </a:rPr>
              <a:t>empyemas</a:t>
            </a:r>
            <a:r>
              <a:rPr lang="en-GB" sz="1200" kern="1200" dirty="0" smtClean="0">
                <a:solidFill>
                  <a:schemeClr val="tx1"/>
                </a:solidFill>
                <a:latin typeface="+mn-lt"/>
                <a:ea typeface="+mn-ea"/>
                <a:cs typeface="+mn-cs"/>
              </a:rPr>
              <a:t> have been described as cerebral convexity collections, usually bilateral, and in all cases, culture grew </a:t>
            </a:r>
            <a:r>
              <a:rPr lang="en-GB" sz="1200" i="1" kern="1200" dirty="0" smtClean="0">
                <a:solidFill>
                  <a:schemeClr val="tx1"/>
                </a:solidFill>
                <a:latin typeface="+mn-lt"/>
                <a:ea typeface="+mn-ea"/>
                <a:cs typeface="+mn-cs"/>
              </a:rPr>
              <a:t>S. pneumonia</a:t>
            </a:r>
            <a:r>
              <a:rPr lang="en-GB" sz="1200" kern="1200" dirty="0" smtClean="0">
                <a:solidFill>
                  <a:schemeClr val="tx1"/>
                </a:solidFill>
                <a:latin typeface="+mn-lt"/>
                <a:ea typeface="+mn-ea"/>
                <a:cs typeface="+mn-cs"/>
              </a:rPr>
              <a:t>. Usually, these lesions can be detected within 2 to 5 days of symptom onset; however, there may be delay of up to 3 weeks.</a:t>
            </a:r>
            <a:r>
              <a:rPr lang="en-GB" sz="1200" b="0" kern="1200" dirty="0" smtClean="0">
                <a:solidFill>
                  <a:schemeClr val="tx1"/>
                </a:solidFill>
                <a:latin typeface="+mn-lt"/>
                <a:ea typeface="+mn-ea"/>
                <a:cs typeface="+mn-cs"/>
                <a:hlinkClick r:id="rId3"/>
              </a:rPr>
              <a:t>4</a:t>
            </a:r>
            <a:r>
              <a:rPr lang="en-GB" sz="1200" kern="1200" dirty="0" smtClean="0">
                <a:solidFill>
                  <a:schemeClr val="tx1"/>
                </a:solidFill>
                <a:latin typeface="+mn-lt"/>
                <a:ea typeface="+mn-ea"/>
                <a:cs typeface="+mn-cs"/>
              </a:rPr>
              <a:t> For large </a:t>
            </a:r>
            <a:r>
              <a:rPr lang="en-GB" sz="1200" kern="1200" dirty="0" err="1" smtClean="0">
                <a:solidFill>
                  <a:schemeClr val="tx1"/>
                </a:solidFill>
                <a:latin typeface="+mn-lt"/>
                <a:ea typeface="+mn-ea"/>
                <a:cs typeface="+mn-cs"/>
              </a:rPr>
              <a:t>pyogenic</a:t>
            </a:r>
            <a:r>
              <a:rPr lang="en-GB" sz="1200" kern="1200" dirty="0" smtClean="0">
                <a:solidFill>
                  <a:schemeClr val="tx1"/>
                </a:solidFill>
                <a:latin typeface="+mn-lt"/>
                <a:ea typeface="+mn-ea"/>
                <a:cs typeface="+mn-cs"/>
              </a:rPr>
              <a:t> collections in the subdural space, an aggressive surgical drainage at an early stage of disease with concomitant long-term administration of antibiotics is recommended.</a:t>
            </a:r>
            <a:r>
              <a:rPr lang="en-GB" sz="1200" b="0" kern="1200" dirty="0" smtClean="0">
                <a:solidFill>
                  <a:schemeClr val="tx1"/>
                </a:solidFill>
                <a:latin typeface="+mn-lt"/>
                <a:ea typeface="+mn-ea"/>
                <a:cs typeface="+mn-cs"/>
                <a:hlinkClick r:id="rId3"/>
              </a:rPr>
              <a:t>7</a:t>
            </a:r>
            <a:r>
              <a:rPr lang="en-GB" sz="1200" kern="1200" dirty="0" smtClean="0">
                <a:solidFill>
                  <a:schemeClr val="tx1"/>
                </a:solidFill>
                <a:latin typeface="+mn-lt"/>
                <a:ea typeface="+mn-ea"/>
                <a:cs typeface="+mn-cs"/>
              </a:rPr>
              <a:t> In the present case, large subdural </a:t>
            </a:r>
            <a:r>
              <a:rPr lang="en-GB" sz="1200" kern="1200" dirty="0" err="1" smtClean="0">
                <a:solidFill>
                  <a:schemeClr val="tx1"/>
                </a:solidFill>
                <a:latin typeface="+mn-lt"/>
                <a:ea typeface="+mn-ea"/>
                <a:cs typeface="+mn-cs"/>
              </a:rPr>
              <a:t>empyema</a:t>
            </a:r>
            <a:r>
              <a:rPr lang="en-GB" sz="1200" kern="1200" dirty="0" smtClean="0">
                <a:solidFill>
                  <a:schemeClr val="tx1"/>
                </a:solidFill>
                <a:latin typeface="+mn-lt"/>
                <a:ea typeface="+mn-ea"/>
                <a:cs typeface="+mn-cs"/>
              </a:rPr>
              <a:t> complicated the course of partially treated meningitis (when the child initially became </a:t>
            </a:r>
            <a:r>
              <a:rPr lang="en-GB" sz="1200" kern="1200" dirty="0" err="1" smtClean="0">
                <a:solidFill>
                  <a:schemeClr val="tx1"/>
                </a:solidFill>
                <a:latin typeface="+mn-lt"/>
                <a:ea typeface="+mn-ea"/>
                <a:cs typeface="+mn-cs"/>
              </a:rPr>
              <a:t>afebrile</a:t>
            </a:r>
            <a:r>
              <a:rPr lang="en-GB" sz="1200" kern="1200" dirty="0" smtClean="0">
                <a:solidFill>
                  <a:schemeClr val="tx1"/>
                </a:solidFill>
                <a:latin typeface="+mn-lt"/>
                <a:ea typeface="+mn-ea"/>
                <a:cs typeface="+mn-cs"/>
              </a:rPr>
              <a:t>, the antibiotic treatment was discontinued). This case illustrates that complete and adequate treatment of meningitis with adequate doses of antibiotics for recommended duration (intravenous injection </a:t>
            </a:r>
            <a:r>
              <a:rPr lang="en-GB" sz="1200" kern="1200" dirty="0" err="1" smtClean="0">
                <a:solidFill>
                  <a:schemeClr val="tx1"/>
                </a:solidFill>
                <a:latin typeface="+mn-lt"/>
                <a:ea typeface="+mn-ea"/>
                <a:cs typeface="+mn-cs"/>
              </a:rPr>
              <a:t>ceftriaxone</a:t>
            </a:r>
            <a:r>
              <a:rPr lang="en-GB" sz="1200" kern="1200" dirty="0" smtClean="0">
                <a:solidFill>
                  <a:schemeClr val="tx1"/>
                </a:solidFill>
                <a:latin typeface="+mn-lt"/>
                <a:ea typeface="+mn-ea"/>
                <a:cs typeface="+mn-cs"/>
              </a:rPr>
              <a:t> 100 mg/kg per day and intravenous injection </a:t>
            </a:r>
            <a:r>
              <a:rPr lang="en-GB" sz="1200" kern="1200" dirty="0" err="1" smtClean="0">
                <a:solidFill>
                  <a:schemeClr val="tx1"/>
                </a:solidFill>
                <a:latin typeface="+mn-lt"/>
                <a:ea typeface="+mn-ea"/>
                <a:cs typeface="+mn-cs"/>
              </a:rPr>
              <a:t>vancomycin</a:t>
            </a:r>
            <a:r>
              <a:rPr lang="en-GB" sz="1200" kern="1200" dirty="0" smtClean="0">
                <a:solidFill>
                  <a:schemeClr val="tx1"/>
                </a:solidFill>
                <a:latin typeface="+mn-lt"/>
                <a:ea typeface="+mn-ea"/>
                <a:cs typeface="+mn-cs"/>
              </a:rPr>
              <a:t> 60 mg/kg per day for a period of 10-14 days)</a:t>
            </a:r>
            <a:r>
              <a:rPr lang="en-GB" sz="1200" b="0" kern="1200" dirty="0" smtClean="0">
                <a:solidFill>
                  <a:schemeClr val="tx1"/>
                </a:solidFill>
                <a:latin typeface="+mn-lt"/>
                <a:ea typeface="+mn-ea"/>
                <a:cs typeface="+mn-cs"/>
                <a:hlinkClick r:id="rId3"/>
              </a:rPr>
              <a:t>8-12</a:t>
            </a:r>
            <a:r>
              <a:rPr lang="en-GB" sz="1200" kern="1200" dirty="0" smtClean="0">
                <a:solidFill>
                  <a:schemeClr val="tx1"/>
                </a:solidFill>
                <a:latin typeface="+mn-lt"/>
                <a:ea typeface="+mn-ea"/>
                <a:cs typeface="+mn-cs"/>
              </a:rPr>
              <a:t>should be carried out to avoid disabling as well as life-threatening </a:t>
            </a:r>
            <a:r>
              <a:rPr lang="en-GB" sz="1200" kern="1200" dirty="0" err="1" smtClean="0">
                <a:solidFill>
                  <a:schemeClr val="tx1"/>
                </a:solidFill>
                <a:latin typeface="+mn-lt"/>
                <a:ea typeface="+mn-ea"/>
                <a:cs typeface="+mn-cs"/>
              </a:rPr>
              <a:t>sequela</a:t>
            </a:r>
            <a:r>
              <a:rPr lang="en-GB" sz="1200" kern="1200" dirty="0" smtClean="0">
                <a:solidFill>
                  <a:schemeClr val="tx1"/>
                </a:solidFill>
                <a:latin typeface="+mn-lt"/>
                <a:ea typeface="+mn-ea"/>
                <a:cs typeface="+mn-cs"/>
              </a:rPr>
              <a:t> of meningitis.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E84F5585-7BDF-4944-9D8D-16083A89621B}"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1147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2/3/2013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8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Pneumococcal Disease Cases</a:t>
            </a:r>
            <a:endParaRPr lang="en-GB" dirty="0"/>
          </a:p>
        </p:txBody>
      </p:sp>
      <p:sp>
        <p:nvSpPr>
          <p:cNvPr id="3" name="Subtitle 2"/>
          <p:cNvSpPr>
            <a:spLocks noGrp="1"/>
          </p:cNvSpPr>
          <p:nvPr>
            <p:ph type="subTitle" idx="1"/>
          </p:nvPr>
        </p:nvSpPr>
        <p:spPr/>
        <p:txBody>
          <a:bodyPr/>
          <a:lstStyle/>
          <a:p>
            <a:r>
              <a:rPr lang="en-GB" dirty="0" smtClean="0"/>
              <a:t>Dr Chinedu Nwokoro</a:t>
            </a:r>
          </a:p>
          <a:p>
            <a:r>
              <a:rPr lang="en-GB" dirty="0" smtClean="0"/>
              <a:t>MB </a:t>
            </a:r>
            <a:r>
              <a:rPr lang="en-GB" dirty="0" err="1" smtClean="0"/>
              <a:t>BChir</a:t>
            </a:r>
            <a:r>
              <a:rPr lang="en-GB" dirty="0" smtClean="0"/>
              <a:t> MRCPCH</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Day 4 - Deterioration</a:t>
            </a:r>
            <a:endParaRPr lang="en-GB" dirty="0"/>
          </a:p>
        </p:txBody>
      </p:sp>
      <p:sp>
        <p:nvSpPr>
          <p:cNvPr id="3" name="Content Placeholder 2"/>
          <p:cNvSpPr>
            <a:spLocks noGrp="1"/>
          </p:cNvSpPr>
          <p:nvPr>
            <p:ph idx="1"/>
          </p:nvPr>
        </p:nvSpPr>
        <p:spPr/>
        <p:txBody>
          <a:bodyPr/>
          <a:lstStyle/>
          <a:p>
            <a:r>
              <a:rPr lang="en-GB" dirty="0" smtClean="0"/>
              <a:t>Pulmonary oedema</a:t>
            </a:r>
          </a:p>
          <a:p>
            <a:r>
              <a:rPr lang="en-GB" dirty="0" smtClean="0"/>
              <a:t>Gallop rhythm</a:t>
            </a:r>
          </a:p>
          <a:p>
            <a:r>
              <a:rPr lang="en-GB" dirty="0" err="1" smtClean="0"/>
              <a:t>Hepatomegaly</a:t>
            </a:r>
            <a:endParaRPr lang="en-GB" dirty="0" smtClean="0"/>
          </a:p>
          <a:p>
            <a:endParaRPr lang="en-GB" dirty="0" smtClean="0"/>
          </a:p>
          <a:p>
            <a:r>
              <a:rPr lang="en-GB" dirty="0" smtClean="0"/>
              <a:t>Elective ventilation (4/7)</a:t>
            </a:r>
          </a:p>
          <a:p>
            <a:r>
              <a:rPr lang="en-GB" dirty="0" smtClean="0"/>
              <a:t>Transfer for </a:t>
            </a:r>
            <a:r>
              <a:rPr lang="en-GB" dirty="0" err="1" smtClean="0"/>
              <a:t>haemofiltration</a:t>
            </a:r>
            <a:r>
              <a:rPr lang="en-GB" dirty="0" smtClean="0"/>
              <a:t> on Renal ICU</a:t>
            </a:r>
          </a:p>
          <a:p>
            <a:r>
              <a:rPr lang="en-GB" dirty="0" smtClean="0"/>
              <a:t>5/7 HF, 15/7 HD, 11/7 PD</a:t>
            </a:r>
          </a:p>
          <a:p>
            <a:endParaRPr lang="en-GB" dirty="0" smtClean="0"/>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Pneumococcal HUS</a:t>
            </a:r>
            <a:endParaRPr lang="en-GB" dirty="0"/>
          </a:p>
        </p:txBody>
      </p:sp>
      <p:sp>
        <p:nvSpPr>
          <p:cNvPr id="3" name="Content Placeholder 2"/>
          <p:cNvSpPr>
            <a:spLocks noGrp="1"/>
          </p:cNvSpPr>
          <p:nvPr>
            <p:ph idx="1"/>
          </p:nvPr>
        </p:nvSpPr>
        <p:spPr/>
        <p:txBody>
          <a:bodyPr/>
          <a:lstStyle/>
          <a:p>
            <a:r>
              <a:rPr lang="en-GB" dirty="0" smtClean="0"/>
              <a:t>Diarrhoea negative HUS (diff pathology)</a:t>
            </a:r>
          </a:p>
          <a:p>
            <a:r>
              <a:rPr lang="en-GB" dirty="0" err="1" smtClean="0"/>
              <a:t>Pneumococcus</a:t>
            </a:r>
            <a:r>
              <a:rPr lang="en-GB" dirty="0" smtClean="0"/>
              <a:t> produces neuraminidase </a:t>
            </a:r>
            <a:r>
              <a:rPr lang="en-GB" dirty="0" smtClean="0">
                <a:sym typeface="Wingdings" pitchFamily="2" charset="2"/>
              </a:rPr>
              <a:t> endothelial damage by stripping N-</a:t>
            </a:r>
            <a:r>
              <a:rPr lang="en-GB" dirty="0" err="1" smtClean="0">
                <a:sym typeface="Wingdings" pitchFamily="2" charset="2"/>
              </a:rPr>
              <a:t>acetyneuraminic</a:t>
            </a:r>
            <a:r>
              <a:rPr lang="en-GB" dirty="0" smtClean="0">
                <a:sym typeface="Wingdings" pitchFamily="2" charset="2"/>
              </a:rPr>
              <a:t> acid from cell surface</a:t>
            </a:r>
          </a:p>
          <a:p>
            <a:r>
              <a:rPr lang="en-GB" dirty="0" smtClean="0">
                <a:sym typeface="Wingdings" pitchFamily="2" charset="2"/>
              </a:rPr>
              <a:t>Exposes T antigen on </a:t>
            </a:r>
            <a:r>
              <a:rPr lang="en-GB" dirty="0" err="1" smtClean="0">
                <a:sym typeface="Wingdings" pitchFamily="2" charset="2"/>
              </a:rPr>
              <a:t>rbcs</a:t>
            </a:r>
            <a:r>
              <a:rPr lang="en-GB" dirty="0" smtClean="0">
                <a:sym typeface="Wingdings" pitchFamily="2" charset="2"/>
              </a:rPr>
              <a:t>, </a:t>
            </a:r>
            <a:r>
              <a:rPr lang="en-GB" dirty="0" err="1" smtClean="0">
                <a:sym typeface="Wingdings" pitchFamily="2" charset="2"/>
              </a:rPr>
              <a:t>plts</a:t>
            </a:r>
            <a:r>
              <a:rPr lang="en-GB" dirty="0" smtClean="0">
                <a:sym typeface="Wingdings" pitchFamily="2" charset="2"/>
              </a:rPr>
              <a:t>, </a:t>
            </a:r>
            <a:r>
              <a:rPr lang="en-GB" dirty="0" err="1" smtClean="0">
                <a:sym typeface="Wingdings" pitchFamily="2" charset="2"/>
              </a:rPr>
              <a:t>glomeruli</a:t>
            </a:r>
            <a:endParaRPr lang="en-GB" dirty="0" smtClean="0">
              <a:sym typeface="Wingdings" pitchFamily="2" charset="2"/>
            </a:endParaRPr>
          </a:p>
          <a:p>
            <a:r>
              <a:rPr lang="en-GB" dirty="0" smtClean="0">
                <a:sym typeface="Wingdings" pitchFamily="2" charset="2"/>
              </a:rPr>
              <a:t>Circulating Anti-T </a:t>
            </a:r>
            <a:r>
              <a:rPr lang="en-GB" dirty="0" err="1" smtClean="0">
                <a:sym typeface="Wingdings" pitchFamily="2" charset="2"/>
              </a:rPr>
              <a:t>Ig</a:t>
            </a:r>
            <a:r>
              <a:rPr lang="en-GB" dirty="0" smtClean="0">
                <a:sym typeface="Wingdings" pitchFamily="2" charset="2"/>
              </a:rPr>
              <a:t>  haemolysis, thrombocytopenia, renal failure, DIC</a:t>
            </a:r>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2 - DS</a:t>
            </a:r>
            <a:endParaRPr lang="en-GB" dirty="0"/>
          </a:p>
        </p:txBody>
      </p:sp>
      <p:sp>
        <p:nvSpPr>
          <p:cNvPr id="3" name="Content Placeholder 2"/>
          <p:cNvSpPr>
            <a:spLocks noGrp="1"/>
          </p:cNvSpPr>
          <p:nvPr>
            <p:ph idx="1"/>
          </p:nvPr>
        </p:nvSpPr>
        <p:spPr/>
        <p:txBody>
          <a:bodyPr>
            <a:normAutofit lnSpcReduction="10000"/>
          </a:bodyPr>
          <a:lstStyle/>
          <a:p>
            <a:r>
              <a:rPr lang="en-GB" dirty="0" smtClean="0"/>
              <a:t>4m </a:t>
            </a:r>
            <a:r>
              <a:rPr lang="en-GB" dirty="0" smtClean="0">
                <a:latin typeface="Arial"/>
                <a:cs typeface="Arial"/>
              </a:rPr>
              <a:t>♀ presents unwell</a:t>
            </a:r>
          </a:p>
          <a:p>
            <a:pPr lvl="1"/>
            <a:r>
              <a:rPr lang="en-GB" dirty="0" smtClean="0">
                <a:latin typeface="Arial"/>
                <a:cs typeface="Arial"/>
              </a:rPr>
              <a:t>Fever 39</a:t>
            </a:r>
            <a:r>
              <a:rPr lang="en-GB" baseline="30000" dirty="0" smtClean="0">
                <a:latin typeface="Arial"/>
                <a:cs typeface="Arial"/>
              </a:rPr>
              <a:t>o</a:t>
            </a:r>
            <a:r>
              <a:rPr lang="en-GB" dirty="0" smtClean="0">
                <a:latin typeface="Arial"/>
                <a:cs typeface="Arial"/>
              </a:rPr>
              <a:t>C</a:t>
            </a:r>
          </a:p>
          <a:p>
            <a:pPr lvl="1"/>
            <a:r>
              <a:rPr lang="en-GB" dirty="0" smtClean="0">
                <a:latin typeface="Arial"/>
                <a:cs typeface="Arial"/>
              </a:rPr>
              <a:t>Vomiting</a:t>
            </a:r>
          </a:p>
          <a:p>
            <a:pPr lvl="1"/>
            <a:r>
              <a:rPr lang="en-GB" dirty="0" smtClean="0">
                <a:latin typeface="Arial"/>
                <a:cs typeface="Arial"/>
              </a:rPr>
              <a:t>High pitched </a:t>
            </a:r>
            <a:r>
              <a:rPr lang="en-GB" dirty="0" err="1" smtClean="0">
                <a:latin typeface="Arial"/>
                <a:cs typeface="Arial"/>
              </a:rPr>
              <a:t>unconsolable</a:t>
            </a:r>
            <a:r>
              <a:rPr lang="en-GB" dirty="0" smtClean="0">
                <a:latin typeface="Arial"/>
                <a:cs typeface="Arial"/>
              </a:rPr>
              <a:t> cry</a:t>
            </a:r>
          </a:p>
          <a:p>
            <a:pPr lvl="1"/>
            <a:r>
              <a:rPr lang="en-GB" dirty="0" smtClean="0">
                <a:latin typeface="Arial"/>
                <a:cs typeface="Arial"/>
              </a:rPr>
              <a:t>Poor feeding</a:t>
            </a:r>
          </a:p>
          <a:p>
            <a:pPr lvl="1"/>
            <a:r>
              <a:rPr lang="en-GB" dirty="0" smtClean="0">
                <a:latin typeface="Arial"/>
                <a:cs typeface="Arial"/>
              </a:rPr>
              <a:t>Full </a:t>
            </a:r>
            <a:r>
              <a:rPr lang="en-GB" dirty="0" err="1" smtClean="0">
                <a:latin typeface="Arial"/>
                <a:cs typeface="Arial"/>
              </a:rPr>
              <a:t>fontanelle</a:t>
            </a:r>
            <a:endParaRPr lang="en-GB" dirty="0" smtClean="0">
              <a:latin typeface="Arial"/>
              <a:cs typeface="Arial"/>
            </a:endParaRPr>
          </a:p>
          <a:p>
            <a:pPr lvl="1"/>
            <a:endParaRPr lang="en-GB" dirty="0" smtClean="0">
              <a:latin typeface="Arial"/>
              <a:cs typeface="Arial"/>
            </a:endParaRPr>
          </a:p>
          <a:p>
            <a:r>
              <a:rPr lang="en-GB" dirty="0" smtClean="0">
                <a:latin typeface="Arial"/>
                <a:cs typeface="Arial"/>
              </a:rPr>
              <a:t>Thoughts?</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Investigations</a:t>
            </a:r>
            <a:endParaRPr lang="en-GB" dirty="0"/>
          </a:p>
        </p:txBody>
      </p:sp>
      <p:sp>
        <p:nvSpPr>
          <p:cNvPr id="3" name="Content Placeholder 2"/>
          <p:cNvSpPr>
            <a:spLocks noGrp="1"/>
          </p:cNvSpPr>
          <p:nvPr>
            <p:ph idx="1"/>
          </p:nvPr>
        </p:nvSpPr>
        <p:spPr/>
        <p:txBody>
          <a:bodyPr>
            <a:normAutofit lnSpcReduction="10000"/>
          </a:bodyPr>
          <a:lstStyle/>
          <a:p>
            <a:r>
              <a:rPr lang="en-GB" dirty="0" smtClean="0"/>
              <a:t>Lumbar Puncture:</a:t>
            </a:r>
          </a:p>
          <a:p>
            <a:pPr lvl="1"/>
            <a:r>
              <a:rPr lang="en-GB" dirty="0" smtClean="0"/>
              <a:t>1100 </a:t>
            </a:r>
            <a:r>
              <a:rPr lang="en-GB" dirty="0" err="1" smtClean="0"/>
              <a:t>wbc</a:t>
            </a:r>
            <a:r>
              <a:rPr lang="en-GB" dirty="0" smtClean="0"/>
              <a:t>/</a:t>
            </a:r>
            <a:r>
              <a:rPr lang="el-GR" dirty="0" smtClean="0"/>
              <a:t>μ</a:t>
            </a:r>
            <a:r>
              <a:rPr lang="en-GB" dirty="0" smtClean="0"/>
              <a:t>l</a:t>
            </a:r>
          </a:p>
          <a:p>
            <a:pPr lvl="1"/>
            <a:r>
              <a:rPr lang="en-GB" dirty="0" smtClean="0"/>
              <a:t>56% </a:t>
            </a:r>
            <a:r>
              <a:rPr lang="en-GB" dirty="0" err="1" smtClean="0"/>
              <a:t>neutrophil</a:t>
            </a:r>
            <a:r>
              <a:rPr lang="en-GB" dirty="0" smtClean="0"/>
              <a:t> predominance</a:t>
            </a:r>
          </a:p>
          <a:p>
            <a:pPr lvl="1"/>
            <a:r>
              <a:rPr lang="en-GB" dirty="0" smtClean="0"/>
              <a:t>Low CSF glucose &lt; 20% serum glucose</a:t>
            </a:r>
          </a:p>
          <a:p>
            <a:pPr lvl="1"/>
            <a:r>
              <a:rPr lang="en-GB" dirty="0" smtClean="0"/>
              <a:t>Normal protein</a:t>
            </a:r>
          </a:p>
          <a:p>
            <a:pPr lvl="1"/>
            <a:r>
              <a:rPr lang="en-GB" dirty="0" smtClean="0"/>
              <a:t>Gram positive </a:t>
            </a:r>
            <a:r>
              <a:rPr lang="en-GB" dirty="0" err="1" smtClean="0"/>
              <a:t>cocci</a:t>
            </a:r>
            <a:r>
              <a:rPr lang="en-GB" dirty="0" smtClean="0"/>
              <a:t> in chains</a:t>
            </a:r>
          </a:p>
          <a:p>
            <a:r>
              <a:rPr lang="en-GB" dirty="0" smtClean="0"/>
              <a:t>Presumptive </a:t>
            </a:r>
            <a:r>
              <a:rPr lang="en-GB" dirty="0" err="1" smtClean="0"/>
              <a:t>dx</a:t>
            </a:r>
            <a:r>
              <a:rPr lang="en-GB" dirty="0" smtClean="0"/>
              <a:t> pneumococcal meningitis </a:t>
            </a:r>
            <a:r>
              <a:rPr lang="en-GB" dirty="0" smtClean="0">
                <a:sym typeface="Wingdings" pitchFamily="2" charset="2"/>
              </a:rPr>
              <a:t></a:t>
            </a:r>
          </a:p>
          <a:p>
            <a:r>
              <a:rPr lang="en-GB" dirty="0" smtClean="0">
                <a:sym typeface="Wingdings" pitchFamily="2" charset="2"/>
              </a:rPr>
              <a:t>Culture </a:t>
            </a:r>
            <a:r>
              <a:rPr lang="en-GB" dirty="0" err="1" smtClean="0">
                <a:sym typeface="Wingdings" pitchFamily="2" charset="2"/>
              </a:rPr>
              <a:t>pneumococcus</a:t>
            </a:r>
            <a:r>
              <a:rPr lang="en-GB" dirty="0" smtClean="0">
                <a:sym typeface="Wingdings" pitchFamily="2" charset="2"/>
              </a:rPr>
              <a:t> </a:t>
            </a:r>
            <a:r>
              <a:rPr lang="en-GB" dirty="0" err="1" smtClean="0">
                <a:sym typeface="Wingdings" pitchFamily="2" charset="2"/>
              </a:rPr>
              <a:t>sens</a:t>
            </a:r>
            <a:r>
              <a:rPr lang="en-GB" dirty="0" smtClean="0">
                <a:sym typeface="Wingdings" pitchFamily="2" charset="2"/>
              </a:rPr>
              <a:t> CTX</a:t>
            </a:r>
            <a:endParaRPr lang="en-GB"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Progress</a:t>
            </a:r>
            <a:endParaRPr lang="en-GB" dirty="0"/>
          </a:p>
        </p:txBody>
      </p:sp>
      <p:sp>
        <p:nvSpPr>
          <p:cNvPr id="3" name="Content Placeholder 2"/>
          <p:cNvSpPr>
            <a:spLocks noGrp="1"/>
          </p:cNvSpPr>
          <p:nvPr>
            <p:ph idx="1"/>
          </p:nvPr>
        </p:nvSpPr>
        <p:spPr/>
        <p:txBody>
          <a:bodyPr/>
          <a:lstStyle/>
          <a:p>
            <a:r>
              <a:rPr lang="en-GB" dirty="0" smtClean="0"/>
              <a:t>D5 IV </a:t>
            </a:r>
            <a:r>
              <a:rPr lang="en-GB" dirty="0" err="1" smtClean="0"/>
              <a:t>Ceftriaxone</a:t>
            </a:r>
            <a:r>
              <a:rPr lang="en-GB" dirty="0" smtClean="0"/>
              <a:t> stopped as </a:t>
            </a:r>
            <a:r>
              <a:rPr lang="en-GB" dirty="0" err="1" smtClean="0"/>
              <a:t>afebrile</a:t>
            </a:r>
            <a:r>
              <a:rPr lang="en-GB" dirty="0" smtClean="0"/>
              <a:t> </a:t>
            </a:r>
          </a:p>
          <a:p>
            <a:pPr>
              <a:buNone/>
            </a:pPr>
            <a:r>
              <a:rPr lang="en-GB" dirty="0" smtClean="0"/>
              <a:t>	</a:t>
            </a:r>
            <a:r>
              <a:rPr lang="en-GB" dirty="0" smtClean="0"/>
              <a:t>(– </a:t>
            </a:r>
            <a:r>
              <a:rPr lang="en-GB" dirty="0" err="1" smtClean="0"/>
              <a:t>n.b</a:t>
            </a:r>
            <a:r>
              <a:rPr lang="en-GB" dirty="0" smtClean="0"/>
              <a:t>. It is usual to treat for 10-14 days)</a:t>
            </a:r>
          </a:p>
          <a:p>
            <a:r>
              <a:rPr lang="en-GB" dirty="0" smtClean="0"/>
              <a:t>D10 	- new fever and convulsions, </a:t>
            </a:r>
          </a:p>
          <a:p>
            <a:pPr>
              <a:buNone/>
            </a:pPr>
            <a:r>
              <a:rPr lang="en-GB" dirty="0" smtClean="0"/>
              <a:t>			- ↑ OFC</a:t>
            </a:r>
          </a:p>
          <a:p>
            <a:pPr>
              <a:buNone/>
            </a:pPr>
            <a:r>
              <a:rPr lang="en-GB" dirty="0" smtClean="0"/>
              <a:t>	</a:t>
            </a:r>
            <a:r>
              <a:rPr lang="en-GB" dirty="0" smtClean="0"/>
              <a:t>		- Tense, </a:t>
            </a:r>
            <a:r>
              <a:rPr lang="en-GB" dirty="0" err="1" smtClean="0"/>
              <a:t>pulsatile</a:t>
            </a:r>
            <a:r>
              <a:rPr lang="en-GB" dirty="0" smtClean="0"/>
              <a:t> </a:t>
            </a:r>
            <a:r>
              <a:rPr lang="en-GB" dirty="0" err="1" smtClean="0"/>
              <a:t>fontanelle</a:t>
            </a:r>
            <a:endParaRPr lang="en-GB" dirty="0" smtClean="0"/>
          </a:p>
          <a:p>
            <a:pPr>
              <a:buNone/>
            </a:pPr>
            <a:r>
              <a:rPr lang="en-GB" dirty="0" smtClean="0"/>
              <a:t>			- Drowsy, irritable</a:t>
            </a:r>
          </a:p>
          <a:p>
            <a:pPr>
              <a:buNone/>
            </a:pPr>
            <a:r>
              <a:rPr lang="en-GB" dirty="0" smtClean="0"/>
              <a:t>	</a:t>
            </a:r>
            <a:r>
              <a:rPr lang="en-GB" dirty="0" smtClean="0"/>
              <a:t>		- Moving all limbs (nil focal)</a:t>
            </a:r>
          </a:p>
          <a:p>
            <a:endParaRPr lang="en-GB" dirty="0" smtClean="0"/>
          </a:p>
          <a:p>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to do Now?</a:t>
            </a:r>
            <a:endParaRPr lang="en-GB" dirty="0"/>
          </a:p>
        </p:txBody>
      </p:sp>
      <p:pic>
        <p:nvPicPr>
          <p:cNvPr id="4" name="Picture 7" descr="Cover"/>
          <p:cNvPicPr>
            <a:picLocks noChangeAspect="1" noChangeArrowheads="1"/>
          </p:cNvPicPr>
          <p:nvPr/>
        </p:nvPicPr>
        <p:blipFill>
          <a:blip r:embed="rId2" cstate="print"/>
          <a:srcRect b="45646"/>
          <a:stretch>
            <a:fillRect/>
          </a:stretch>
        </p:blipFill>
        <p:spPr bwMode="auto">
          <a:xfrm>
            <a:off x="609600" y="3352800"/>
            <a:ext cx="4267200" cy="2420899"/>
          </a:xfrm>
          <a:prstGeom prst="rect">
            <a:avLst/>
          </a:prstGeom>
          <a:noFill/>
          <a:ln w="9525">
            <a:solidFill>
              <a:srgbClr val="000000"/>
            </a:solidFill>
            <a:miter lim="800000"/>
            <a:headEnd/>
            <a:tailEnd/>
          </a:ln>
        </p:spPr>
      </p:pic>
      <p:sp>
        <p:nvSpPr>
          <p:cNvPr id="5" name="Rectangle 4"/>
          <p:cNvSpPr/>
          <p:nvPr/>
        </p:nvSpPr>
        <p:spPr>
          <a:xfrm>
            <a:off x="5029200" y="3649264"/>
            <a:ext cx="3733800" cy="1200329"/>
          </a:xfrm>
          <a:prstGeom prst="rect">
            <a:avLst/>
          </a:prstGeom>
          <a:solidFill>
            <a:srgbClr val="FFFF00"/>
          </a:solidFill>
          <a:ln w="25400">
            <a:solidFill>
              <a:srgbClr val="FF0000"/>
            </a:solidFill>
          </a:ln>
        </p:spPr>
        <p:txBody>
          <a:bodyPr wrap="square">
            <a:spAutoFit/>
          </a:bodyPr>
          <a:lstStyle/>
          <a:p>
            <a:pPr>
              <a:tabLst>
                <a:tab pos="358775" algn="l"/>
                <a:tab pos="719138" algn="l"/>
              </a:tabLst>
            </a:pPr>
            <a:r>
              <a:rPr lang="en-GB" sz="2400" dirty="0" smtClean="0"/>
              <a:t>Left </a:t>
            </a:r>
            <a:r>
              <a:rPr lang="en-GB" sz="2400" dirty="0" err="1" smtClean="0"/>
              <a:t>frontotemporal</a:t>
            </a:r>
            <a:r>
              <a:rPr lang="en-GB" sz="2400" dirty="0" smtClean="0"/>
              <a:t> lucent </a:t>
            </a:r>
            <a:r>
              <a:rPr lang="en-GB" sz="2400" dirty="0" smtClean="0"/>
              <a:t>collection</a:t>
            </a:r>
          </a:p>
          <a:p>
            <a:pPr>
              <a:tabLst>
                <a:tab pos="358775" algn="l"/>
                <a:tab pos="719138" algn="l"/>
              </a:tabLst>
            </a:pPr>
            <a:r>
              <a:rPr lang="en-GB" sz="2400" dirty="0" smtClean="0"/>
              <a:t>Cerebral oedema</a:t>
            </a:r>
            <a:endParaRPr lang="en-GB" sz="2400" dirty="0" smtClean="0"/>
          </a:p>
        </p:txBody>
      </p:sp>
      <p:sp>
        <p:nvSpPr>
          <p:cNvPr id="6" name="Content Placeholder 2"/>
          <p:cNvSpPr txBox="1">
            <a:spLocks/>
          </p:cNvSpPr>
          <p:nvPr/>
        </p:nvSpPr>
        <p:spPr>
          <a:xfrm>
            <a:off x="533400" y="1295400"/>
            <a:ext cx="8229600" cy="175259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IV </a:t>
            </a:r>
            <a:r>
              <a:rPr kumimoji="0" lang="en-GB" sz="3200" b="0" i="0" u="none" strike="noStrike" kern="1200" cap="none" spc="0" normalizeH="0" baseline="0" noProof="0" dirty="0" err="1" smtClean="0">
                <a:ln>
                  <a:noFill/>
                </a:ln>
                <a:solidFill>
                  <a:schemeClr val="tx1"/>
                </a:solidFill>
                <a:effectLst/>
                <a:uLnTx/>
                <a:uFillTx/>
                <a:latin typeface="+mn-lt"/>
                <a:ea typeface="+mn-ea"/>
                <a:cs typeface="+mn-cs"/>
              </a:rPr>
              <a:t>phenobarbitone</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 for seizures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Restart antibiotics with/without repeat LP???</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Emergency CT was performed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Deterioration</a:t>
            </a:r>
            <a:endParaRPr lang="en-GB" dirty="0"/>
          </a:p>
        </p:txBody>
      </p:sp>
      <p:pic>
        <p:nvPicPr>
          <p:cNvPr id="4" name="Picture 7" descr="Cover"/>
          <p:cNvPicPr>
            <a:picLocks noGrp="1" noChangeAspect="1" noChangeArrowheads="1"/>
          </p:cNvPicPr>
          <p:nvPr>
            <p:ph idx="1"/>
          </p:nvPr>
        </p:nvPicPr>
        <p:blipFill>
          <a:blip r:embed="rId2" cstate="print"/>
          <a:srcRect t="58326"/>
          <a:stretch>
            <a:fillRect/>
          </a:stretch>
        </p:blipFill>
        <p:spPr bwMode="auto">
          <a:xfrm>
            <a:off x="4009697" y="1524000"/>
            <a:ext cx="4905703" cy="2133600"/>
          </a:xfrm>
          <a:prstGeom prst="rect">
            <a:avLst/>
          </a:prstGeom>
          <a:noFill/>
          <a:ln w="9525">
            <a:solidFill>
              <a:srgbClr val="000000"/>
            </a:solidFill>
            <a:miter lim="800000"/>
            <a:headEnd/>
            <a:tailEnd/>
          </a:ln>
        </p:spPr>
      </p:pic>
      <p:sp>
        <p:nvSpPr>
          <p:cNvPr id="7" name="Content Placeholder 2"/>
          <p:cNvSpPr txBox="1">
            <a:spLocks/>
          </p:cNvSpPr>
          <p:nvPr/>
        </p:nvSpPr>
        <p:spPr>
          <a:xfrm>
            <a:off x="228600" y="1371600"/>
            <a:ext cx="3886200" cy="411479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Box 7"/>
          <p:cNvSpPr txBox="1"/>
          <p:nvPr/>
        </p:nvSpPr>
        <p:spPr>
          <a:xfrm>
            <a:off x="228600" y="1431471"/>
            <a:ext cx="3810000" cy="2308324"/>
          </a:xfrm>
          <a:prstGeom prst="rect">
            <a:avLst/>
          </a:prstGeom>
          <a:noFill/>
        </p:spPr>
        <p:txBody>
          <a:bodyPr wrap="square" rtlCol="0">
            <a:spAutoFit/>
          </a:bodyPr>
          <a:lstStyle/>
          <a:p>
            <a:r>
              <a:rPr lang="en-GB" sz="2400" dirty="0" smtClean="0"/>
              <a:t>Persistent fever</a:t>
            </a:r>
          </a:p>
          <a:p>
            <a:r>
              <a:rPr lang="en-GB" sz="2400" dirty="0" smtClean="0"/>
              <a:t>↑H.C. </a:t>
            </a:r>
            <a:r>
              <a:rPr lang="en-GB" sz="2400" dirty="0" smtClean="0"/>
              <a:t>a</a:t>
            </a:r>
            <a:r>
              <a:rPr lang="en-GB" sz="2400" dirty="0" smtClean="0"/>
              <a:t>nd drowsiness</a:t>
            </a:r>
          </a:p>
          <a:p>
            <a:r>
              <a:rPr lang="en-GB" sz="2400" dirty="0" err="1" smtClean="0"/>
              <a:t>Decerebrate</a:t>
            </a:r>
            <a:r>
              <a:rPr lang="en-GB" sz="2400" dirty="0" smtClean="0"/>
              <a:t> posturing</a:t>
            </a:r>
          </a:p>
          <a:p>
            <a:r>
              <a:rPr lang="en-GB" sz="2400" dirty="0" smtClean="0"/>
              <a:t>Convergent squint</a:t>
            </a:r>
          </a:p>
          <a:p>
            <a:r>
              <a:rPr lang="en-GB" sz="2400" dirty="0" err="1" smtClean="0"/>
              <a:t>Fontanelle</a:t>
            </a:r>
            <a:r>
              <a:rPr lang="en-GB" sz="2400" dirty="0" smtClean="0"/>
              <a:t> </a:t>
            </a:r>
            <a:r>
              <a:rPr lang="en-GB" sz="2400" dirty="0" smtClean="0">
                <a:sym typeface="Wingdings" pitchFamily="2" charset="2"/>
              </a:rPr>
              <a:t> </a:t>
            </a:r>
            <a:r>
              <a:rPr lang="en-GB" sz="2400" dirty="0" smtClean="0"/>
              <a:t>non-</a:t>
            </a:r>
            <a:r>
              <a:rPr lang="en-GB" sz="2400" dirty="0" err="1" smtClean="0"/>
              <a:t>pulsatile</a:t>
            </a:r>
            <a:endParaRPr lang="en-GB" sz="2400" dirty="0" smtClean="0"/>
          </a:p>
          <a:p>
            <a:r>
              <a:rPr lang="en-GB" sz="2400" dirty="0" smtClean="0"/>
              <a:t>Repeat CT with contrast </a:t>
            </a:r>
            <a:endParaRPr lang="en-GB" sz="2400" dirty="0"/>
          </a:p>
        </p:txBody>
      </p:sp>
      <p:sp>
        <p:nvSpPr>
          <p:cNvPr id="9" name="TextBox 8"/>
          <p:cNvSpPr txBox="1"/>
          <p:nvPr/>
        </p:nvSpPr>
        <p:spPr>
          <a:xfrm>
            <a:off x="228600" y="3657600"/>
            <a:ext cx="8915400" cy="2185214"/>
          </a:xfrm>
          <a:prstGeom prst="rect">
            <a:avLst/>
          </a:prstGeom>
          <a:noFill/>
        </p:spPr>
        <p:txBody>
          <a:bodyPr wrap="square" rtlCol="0">
            <a:spAutoFit/>
          </a:bodyPr>
          <a:lstStyle/>
          <a:p>
            <a:pPr algn="ctr"/>
            <a:r>
              <a:rPr lang="en-GB" sz="4000" dirty="0" smtClean="0"/>
              <a:t>Outcome</a:t>
            </a:r>
            <a:endParaRPr lang="en-GB" dirty="0" smtClean="0"/>
          </a:p>
          <a:p>
            <a:endParaRPr lang="en-GB" dirty="0" smtClean="0"/>
          </a:p>
          <a:p>
            <a:r>
              <a:rPr lang="en-GB" sz="2000" dirty="0" smtClean="0"/>
              <a:t>Collections drained, haemorrhagic, grew </a:t>
            </a:r>
            <a:r>
              <a:rPr lang="en-GB" sz="2000" dirty="0" err="1" smtClean="0"/>
              <a:t>pneumococci</a:t>
            </a:r>
            <a:r>
              <a:rPr lang="en-GB" sz="2000" dirty="0" smtClean="0"/>
              <a:t> – </a:t>
            </a:r>
            <a:r>
              <a:rPr lang="en-GB" sz="2000" dirty="0" err="1" smtClean="0"/>
              <a:t>sens</a:t>
            </a:r>
            <a:r>
              <a:rPr lang="en-GB" sz="2000" dirty="0" smtClean="0"/>
              <a:t> CTX, res penicillin</a:t>
            </a:r>
          </a:p>
          <a:p>
            <a:r>
              <a:rPr lang="en-GB" sz="2000" dirty="0" err="1" smtClean="0"/>
              <a:t>Vancomycin</a:t>
            </a:r>
            <a:r>
              <a:rPr lang="en-GB" sz="2000" dirty="0" smtClean="0"/>
              <a:t> IV added for additional 2/52 - fever resolved, </a:t>
            </a:r>
            <a:r>
              <a:rPr lang="en-GB" sz="2000" dirty="0" err="1" smtClean="0"/>
              <a:t>fontanelle</a:t>
            </a:r>
            <a:r>
              <a:rPr lang="en-GB" sz="2000" dirty="0" smtClean="0"/>
              <a:t> decompressed</a:t>
            </a:r>
          </a:p>
          <a:p>
            <a:r>
              <a:rPr lang="en-GB" sz="2000" dirty="0" smtClean="0"/>
              <a:t>Infant tolerated foods but did not recover normal function</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Errors in This Case</a:t>
            </a:r>
            <a:endParaRPr lang="en-GB" dirty="0"/>
          </a:p>
        </p:txBody>
      </p:sp>
      <p:sp>
        <p:nvSpPr>
          <p:cNvPr id="3" name="Content Placeholder 2"/>
          <p:cNvSpPr>
            <a:spLocks noGrp="1"/>
          </p:cNvSpPr>
          <p:nvPr>
            <p:ph idx="1"/>
          </p:nvPr>
        </p:nvSpPr>
        <p:spPr/>
        <p:txBody>
          <a:bodyPr/>
          <a:lstStyle/>
          <a:p>
            <a:r>
              <a:rPr lang="en-GB" dirty="0" smtClean="0"/>
              <a:t>Short duration of therapy (10-14 days for pneumococcal meningitis)</a:t>
            </a:r>
          </a:p>
          <a:p>
            <a:r>
              <a:rPr lang="en-GB" dirty="0" smtClean="0"/>
              <a:t>Should receive 0.15mg/kg </a:t>
            </a:r>
            <a:r>
              <a:rPr lang="en-GB" dirty="0" err="1" smtClean="0"/>
              <a:t>dexamethasone</a:t>
            </a:r>
            <a:r>
              <a:rPr lang="en-GB" dirty="0" smtClean="0"/>
              <a:t> QDS for 4/7 as soon as possible and ideally within 4 hrs of 1</a:t>
            </a:r>
            <a:r>
              <a:rPr lang="en-GB" baseline="30000" dirty="0" smtClean="0"/>
              <a:t>st</a:t>
            </a:r>
            <a:r>
              <a:rPr lang="en-GB" dirty="0" smtClean="0"/>
              <a:t> dose of antibiotics</a:t>
            </a:r>
          </a:p>
          <a:p>
            <a:r>
              <a:rPr lang="en-GB" dirty="0" smtClean="0"/>
              <a:t>Aggressive early drainage may have been helpful</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Subdural </a:t>
            </a:r>
            <a:r>
              <a:rPr lang="en-GB" dirty="0" err="1" smtClean="0"/>
              <a:t>Empyema</a:t>
            </a:r>
            <a:endParaRPr lang="en-GB" dirty="0"/>
          </a:p>
        </p:txBody>
      </p:sp>
      <p:sp>
        <p:nvSpPr>
          <p:cNvPr id="3" name="Content Placeholder 2"/>
          <p:cNvSpPr>
            <a:spLocks noGrp="1"/>
          </p:cNvSpPr>
          <p:nvPr>
            <p:ph idx="1"/>
          </p:nvPr>
        </p:nvSpPr>
        <p:spPr/>
        <p:txBody>
          <a:bodyPr/>
          <a:lstStyle/>
          <a:p>
            <a:r>
              <a:rPr lang="en-GB" dirty="0" smtClean="0"/>
              <a:t>Subdural </a:t>
            </a:r>
            <a:r>
              <a:rPr lang="en-GB" dirty="0" err="1" smtClean="0"/>
              <a:t>empyema</a:t>
            </a:r>
            <a:r>
              <a:rPr lang="en-GB" dirty="0" smtClean="0"/>
              <a:t> accounts for up to 20% of childhood intracranial bacterial infections</a:t>
            </a:r>
          </a:p>
          <a:p>
            <a:r>
              <a:rPr lang="en-GB" dirty="0" smtClean="0"/>
              <a:t>In young children it is 2ary to meningitis (usually pneumococcal – poorest prognosis)</a:t>
            </a:r>
          </a:p>
          <a:p>
            <a:r>
              <a:rPr lang="en-GB" dirty="0" smtClean="0"/>
              <a:t>In older children it may be 2ary to sinusitis in which case other organisms may be implicated</a:t>
            </a:r>
          </a:p>
          <a:p>
            <a:endParaRPr lang="en-GB" dirty="0" smtClean="0"/>
          </a:p>
          <a:p>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3 - JB</a:t>
            </a:r>
            <a:endParaRPr lang="en-GB" dirty="0"/>
          </a:p>
        </p:txBody>
      </p:sp>
      <p:sp>
        <p:nvSpPr>
          <p:cNvPr id="3" name="Content Placeholder 2"/>
          <p:cNvSpPr>
            <a:spLocks noGrp="1"/>
          </p:cNvSpPr>
          <p:nvPr>
            <p:ph idx="1"/>
          </p:nvPr>
        </p:nvSpPr>
        <p:spPr/>
        <p:txBody>
          <a:bodyPr/>
          <a:lstStyle/>
          <a:p>
            <a:r>
              <a:rPr lang="en-GB" dirty="0" smtClean="0"/>
              <a:t>4 year old </a:t>
            </a:r>
            <a:r>
              <a:rPr lang="en-GB" dirty="0" smtClean="0">
                <a:latin typeface="Arial"/>
                <a:cs typeface="Arial"/>
              </a:rPr>
              <a:t>♂</a:t>
            </a:r>
          </a:p>
          <a:p>
            <a:r>
              <a:rPr lang="en-GB" dirty="0" smtClean="0">
                <a:latin typeface="Arial"/>
                <a:cs typeface="Arial"/>
              </a:rPr>
              <a:t>4/7 vomiting</a:t>
            </a:r>
          </a:p>
          <a:p>
            <a:r>
              <a:rPr lang="en-GB" dirty="0" smtClean="0">
                <a:latin typeface="Arial"/>
                <a:cs typeface="Arial"/>
              </a:rPr>
              <a:t>Fever &gt; 39C</a:t>
            </a:r>
          </a:p>
          <a:p>
            <a:r>
              <a:rPr lang="en-GB" dirty="0" smtClean="0">
                <a:latin typeface="Arial"/>
                <a:cs typeface="Arial"/>
              </a:rPr>
              <a:t>Severe right sided abdominal pain</a:t>
            </a:r>
          </a:p>
          <a:p>
            <a:r>
              <a:rPr lang="en-GB" dirty="0" smtClean="0">
                <a:latin typeface="Arial"/>
                <a:cs typeface="Arial"/>
              </a:rPr>
              <a:t>????</a:t>
            </a:r>
          </a:p>
          <a:p>
            <a:r>
              <a:rPr lang="en-GB" dirty="0" smtClean="0">
                <a:latin typeface="Arial"/>
                <a:cs typeface="Arial"/>
              </a:rPr>
              <a:t>Referred to paediatric surgeons with suspected appendicitis</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1 - RP</a:t>
            </a:r>
            <a:endParaRPr lang="en-GB" dirty="0"/>
          </a:p>
        </p:txBody>
      </p:sp>
      <p:sp>
        <p:nvSpPr>
          <p:cNvPr id="3" name="Content Placeholder 2"/>
          <p:cNvSpPr>
            <a:spLocks noGrp="1"/>
          </p:cNvSpPr>
          <p:nvPr>
            <p:ph idx="1"/>
          </p:nvPr>
        </p:nvSpPr>
        <p:spPr/>
        <p:txBody>
          <a:bodyPr/>
          <a:lstStyle/>
          <a:p>
            <a:r>
              <a:rPr lang="en-GB" dirty="0" smtClean="0"/>
              <a:t>2.5 yr </a:t>
            </a:r>
            <a:r>
              <a:rPr lang="en-GB" dirty="0" smtClean="0">
                <a:latin typeface="Arial"/>
                <a:cs typeface="Arial"/>
              </a:rPr>
              <a:t>♀</a:t>
            </a:r>
          </a:p>
          <a:p>
            <a:r>
              <a:rPr lang="en-GB" dirty="0" smtClean="0">
                <a:latin typeface="Arial"/>
                <a:cs typeface="Arial"/>
              </a:rPr>
              <a:t>7/7 cough</a:t>
            </a:r>
          </a:p>
          <a:p>
            <a:r>
              <a:rPr lang="en-GB" dirty="0" smtClean="0">
                <a:latin typeface="Arial"/>
                <a:cs typeface="Arial"/>
              </a:rPr>
              <a:t>4/7 unwell</a:t>
            </a:r>
          </a:p>
          <a:p>
            <a:pPr lvl="2"/>
            <a:r>
              <a:rPr lang="en-GB" dirty="0" smtClean="0">
                <a:latin typeface="Arial"/>
                <a:cs typeface="Arial"/>
              </a:rPr>
              <a:t>T = 41.5C</a:t>
            </a:r>
          </a:p>
          <a:p>
            <a:pPr lvl="2"/>
            <a:r>
              <a:rPr lang="en-GB" dirty="0" err="1" smtClean="0">
                <a:latin typeface="Arial"/>
                <a:cs typeface="Arial"/>
              </a:rPr>
              <a:t>Oliguria</a:t>
            </a:r>
            <a:endParaRPr lang="en-GB" dirty="0" smtClean="0">
              <a:latin typeface="Arial"/>
              <a:cs typeface="Arial"/>
            </a:endParaRPr>
          </a:p>
          <a:p>
            <a:pPr lvl="2"/>
            <a:r>
              <a:rPr lang="en-GB" dirty="0" err="1" smtClean="0">
                <a:latin typeface="Arial"/>
                <a:cs typeface="Arial"/>
              </a:rPr>
              <a:t>Resp</a:t>
            </a:r>
            <a:r>
              <a:rPr lang="en-GB" dirty="0" smtClean="0">
                <a:latin typeface="Arial"/>
                <a:cs typeface="Arial"/>
              </a:rPr>
              <a:t> distress</a:t>
            </a:r>
          </a:p>
          <a:p>
            <a:r>
              <a:rPr lang="en-GB" dirty="0" smtClean="0">
                <a:latin typeface="Arial"/>
                <a:cs typeface="Arial"/>
              </a:rPr>
              <a:t>Recent travel to Indonesia</a:t>
            </a:r>
          </a:p>
          <a:p>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Paediatric History and Exam</a:t>
            </a:r>
            <a:endParaRPr lang="en-GB" dirty="0"/>
          </a:p>
        </p:txBody>
      </p:sp>
      <p:sp>
        <p:nvSpPr>
          <p:cNvPr id="3" name="Content Placeholder 2"/>
          <p:cNvSpPr>
            <a:spLocks noGrp="1"/>
          </p:cNvSpPr>
          <p:nvPr>
            <p:ph idx="1"/>
          </p:nvPr>
        </p:nvSpPr>
        <p:spPr>
          <a:xfrm>
            <a:off x="381000" y="1600200"/>
            <a:ext cx="8382000" cy="4114799"/>
          </a:xfrm>
        </p:spPr>
        <p:txBody>
          <a:bodyPr/>
          <a:lstStyle/>
          <a:p>
            <a:r>
              <a:rPr lang="en-GB" dirty="0" smtClean="0"/>
              <a:t>2/7 laryngitis preceding vomiting</a:t>
            </a:r>
          </a:p>
          <a:p>
            <a:r>
              <a:rPr lang="en-GB" dirty="0" smtClean="0"/>
              <a:t>Anorexia but good fluid intake</a:t>
            </a:r>
          </a:p>
          <a:p>
            <a:r>
              <a:rPr lang="en-GB" dirty="0" err="1" smtClean="0"/>
              <a:t>Mucoid</a:t>
            </a:r>
            <a:r>
              <a:rPr lang="en-GB" dirty="0" smtClean="0"/>
              <a:t> </a:t>
            </a:r>
            <a:r>
              <a:rPr lang="en-GB" dirty="0" err="1" smtClean="0"/>
              <a:t>vomitus</a:t>
            </a:r>
            <a:r>
              <a:rPr lang="en-GB" dirty="0" smtClean="0"/>
              <a:t> associated with wet cough 6/7</a:t>
            </a:r>
          </a:p>
          <a:p>
            <a:r>
              <a:rPr lang="en-GB" dirty="0" smtClean="0"/>
              <a:t>Decreased air entry right lower quadrant</a:t>
            </a:r>
          </a:p>
          <a:p>
            <a:r>
              <a:rPr lang="en-GB" dirty="0" smtClean="0"/>
              <a:t>Pulse 120, RR 28, O2 </a:t>
            </a:r>
            <a:r>
              <a:rPr lang="en-GB" dirty="0" err="1" smtClean="0"/>
              <a:t>sats</a:t>
            </a:r>
            <a:r>
              <a:rPr lang="en-GB" dirty="0" smtClean="0"/>
              <a:t> 95%, CRT &lt; 2s</a:t>
            </a:r>
          </a:p>
          <a:p>
            <a:r>
              <a:rPr lang="en-GB" dirty="0" smtClean="0"/>
              <a:t>????</a:t>
            </a:r>
          </a:p>
          <a:p>
            <a:r>
              <a:rPr lang="en-GB" dirty="0" smtClean="0"/>
              <a:t>Discharged with 7d oral amoxicillin</a:t>
            </a:r>
          </a:p>
          <a:p>
            <a:endParaRPr lang="en-GB" dirty="0" smtClean="0"/>
          </a:p>
          <a:p>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Represented D5</a:t>
            </a:r>
            <a:endParaRPr lang="en-GB" dirty="0"/>
          </a:p>
        </p:txBody>
      </p:sp>
      <p:sp>
        <p:nvSpPr>
          <p:cNvPr id="3" name="Content Placeholder 2"/>
          <p:cNvSpPr>
            <a:spLocks noGrp="1"/>
          </p:cNvSpPr>
          <p:nvPr>
            <p:ph idx="1"/>
          </p:nvPr>
        </p:nvSpPr>
        <p:spPr/>
        <p:txBody>
          <a:bodyPr/>
          <a:lstStyle/>
          <a:p>
            <a:r>
              <a:rPr lang="en-GB" dirty="0" smtClean="0"/>
              <a:t>Fever persists despite amoxicillin</a:t>
            </a:r>
          </a:p>
          <a:p>
            <a:r>
              <a:rPr lang="en-GB" dirty="0" smtClean="0"/>
              <a:t>Now not drinking, vomiting antibiotics</a:t>
            </a:r>
          </a:p>
          <a:p>
            <a:r>
              <a:rPr lang="en-GB" dirty="0" smtClean="0"/>
              <a:t>SOB, dry lips</a:t>
            </a:r>
          </a:p>
          <a:p>
            <a:r>
              <a:rPr lang="en-GB" dirty="0" smtClean="0"/>
              <a:t>O2 </a:t>
            </a:r>
            <a:r>
              <a:rPr lang="en-GB" dirty="0" err="1" smtClean="0"/>
              <a:t>sats</a:t>
            </a:r>
            <a:r>
              <a:rPr lang="en-GB" dirty="0" smtClean="0"/>
              <a:t> 89%</a:t>
            </a:r>
          </a:p>
          <a:p>
            <a:r>
              <a:rPr lang="en-GB" dirty="0" smtClean="0"/>
              <a:t>No tracheal deviation, dull right chest</a:t>
            </a:r>
          </a:p>
          <a:p>
            <a:r>
              <a:rPr lang="en-GB" dirty="0" smtClean="0"/>
              <a:t>???</a:t>
            </a:r>
          </a:p>
          <a:p>
            <a:r>
              <a:rPr lang="en-GB" dirty="0" smtClean="0"/>
              <a:t>CXR, Oxygen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Chest X-ray</a:t>
            </a:r>
            <a:endParaRPr lang="en-GB" dirty="0"/>
          </a:p>
        </p:txBody>
      </p:sp>
      <p:sp>
        <p:nvSpPr>
          <p:cNvPr id="2052" name="AutoShape 4" descr="https://docs.google.com/viewer?attid=0.1&amp;pid=gmail&amp;thid=13c977b5a416e449&amp;url=https%3A%2F%2Fmail.google.com%2Fmail%2Fu%2F0%2F%3Fui%3D2%26ik%3D5efb5facf3%26view%3Datt%26th%3D13c977b5a416e449%26attid%3D0.1%26disp%3Dsafe%26zw&amp;docid=bf877b08cebb61b54f09c265f400f5e9%7C1e380edafc92959bcb210db23d56b9c7&amp;a=bi&amp;pagenumber=2&amp;w=80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54" name="AutoShape 6" descr="https://docs.google.com/viewer?attid=0.1&amp;pid=gmail&amp;thid=13c977b5a416e449&amp;url=https%3A%2F%2Fmail.google.com%2Fmail%2Fu%2F0%2F%3Fui%3D2%26ik%3D5efb5facf3%26view%3Datt%26th%3D13c977b5a416e449%26attid%3D0.1%26disp%3Dsafe%26zw&amp;docid=bf877b08cebb61b54f09c265f400f5e9%7C1e380edafc92959bcb210db23d56b9c7&amp;a=bi&amp;pagenumber=2&amp;w=80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9" name="Content Placeholder 8" descr="Picture1.png"/>
          <p:cNvPicPr>
            <a:picLocks noGrp="1" noChangeAspect="1"/>
          </p:cNvPicPr>
          <p:nvPr>
            <p:ph idx="1"/>
          </p:nvPr>
        </p:nvPicPr>
        <p:blipFill>
          <a:blip r:embed="rId2" cstate="print"/>
          <a:srcRect l="29530" t="11012" r="10478" b="4057"/>
          <a:stretch>
            <a:fillRect/>
          </a:stretch>
        </p:blipFill>
        <p:spPr>
          <a:xfrm>
            <a:off x="304800" y="1524000"/>
            <a:ext cx="3536904" cy="4114800"/>
          </a:xfrm>
          <a:prstGeom prst="rect">
            <a:avLst/>
          </a:prstGeom>
        </p:spPr>
      </p:pic>
      <p:sp>
        <p:nvSpPr>
          <p:cNvPr id="10" name="TextBox 9"/>
          <p:cNvSpPr txBox="1"/>
          <p:nvPr/>
        </p:nvSpPr>
        <p:spPr>
          <a:xfrm>
            <a:off x="4267200" y="1524000"/>
            <a:ext cx="4572000" cy="3970318"/>
          </a:xfrm>
          <a:prstGeom prst="rect">
            <a:avLst/>
          </a:prstGeom>
          <a:noFill/>
        </p:spPr>
        <p:txBody>
          <a:bodyPr wrap="square" rtlCol="0">
            <a:spAutoFit/>
          </a:bodyPr>
          <a:lstStyle/>
          <a:p>
            <a:r>
              <a:rPr lang="en-GB" sz="2800" b="1" dirty="0" smtClean="0"/>
              <a:t>What now????</a:t>
            </a:r>
          </a:p>
          <a:p>
            <a:endParaRPr lang="en-GB" sz="2800" b="1" dirty="0" smtClean="0"/>
          </a:p>
          <a:p>
            <a:r>
              <a:rPr lang="en-GB" sz="2800" dirty="0" smtClean="0"/>
              <a:t>Oxygen to keep </a:t>
            </a:r>
            <a:r>
              <a:rPr lang="en-GB" sz="2800" dirty="0" err="1" smtClean="0"/>
              <a:t>sats</a:t>
            </a:r>
            <a:r>
              <a:rPr lang="en-GB" sz="2800" dirty="0" smtClean="0"/>
              <a:t> &gt;90%</a:t>
            </a:r>
            <a:endParaRPr lang="en-GB" sz="2800" dirty="0" smtClean="0"/>
          </a:p>
          <a:p>
            <a:r>
              <a:rPr lang="en-GB" sz="2800" dirty="0" smtClean="0"/>
              <a:t>IV antibiotics</a:t>
            </a:r>
          </a:p>
          <a:p>
            <a:r>
              <a:rPr lang="en-GB" sz="2800" dirty="0" smtClean="0"/>
              <a:t>(penetration, culture results)</a:t>
            </a:r>
            <a:endParaRPr lang="en-GB" sz="2800" dirty="0" smtClean="0"/>
          </a:p>
          <a:p>
            <a:r>
              <a:rPr lang="en-GB" sz="2800" dirty="0" smtClean="0"/>
              <a:t>IV /NG rehydration</a:t>
            </a:r>
          </a:p>
          <a:p>
            <a:r>
              <a:rPr lang="en-GB" sz="2800" dirty="0" smtClean="0"/>
              <a:t>Discharge when tolerating oral </a:t>
            </a:r>
            <a:r>
              <a:rPr lang="en-GB" sz="2800" dirty="0" err="1" smtClean="0"/>
              <a:t>abx</a:t>
            </a:r>
            <a:r>
              <a:rPr lang="en-GB" sz="2800" dirty="0" smtClean="0"/>
              <a:t>, feeds, no O2 </a:t>
            </a:r>
            <a:r>
              <a:rPr lang="en-GB" sz="2800" dirty="0" err="1" smtClean="0"/>
              <a:t>req</a:t>
            </a:r>
            <a:r>
              <a:rPr lang="en-GB" sz="2800" dirty="0" smtClean="0"/>
              <a:t>, fever settling</a:t>
            </a:r>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Follow-up</a:t>
            </a:r>
            <a:endParaRPr lang="en-GB" dirty="0"/>
          </a:p>
        </p:txBody>
      </p:sp>
      <p:sp>
        <p:nvSpPr>
          <p:cNvPr id="32770" name="AutoShape 2" descr="https://docs.google.com/viewer?attid=0.1&amp;pid=gmail&amp;thid=13c977b5a416e449&amp;url=https%3A%2F%2Fmail.google.com%2Fmail%2Fu%2F0%2F%3Fui%3D2%26ik%3D5efb5facf3%26view%3Datt%26th%3D13c977b5a416e449%26attid%3D0.1%26disp%3Dsafe%26zw&amp;docid=bf877b08cebb61b54f09c265f400f5e9%7C1e380edafc92959bcb210db23d56b9c7&amp;a=bi&amp;pagenumber=2&amp;w=80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 name="Content Placeholder 2"/>
          <p:cNvSpPr>
            <a:spLocks noGrp="1"/>
          </p:cNvSpPr>
          <p:nvPr>
            <p:ph idx="1"/>
          </p:nvPr>
        </p:nvSpPr>
        <p:spPr>
          <a:xfrm>
            <a:off x="457200" y="1600200"/>
            <a:ext cx="8229600" cy="4114799"/>
          </a:xfrm>
        </p:spPr>
        <p:txBody>
          <a:bodyPr>
            <a:normAutofit/>
          </a:bodyPr>
          <a:lstStyle/>
          <a:p>
            <a:r>
              <a:rPr lang="en-GB" dirty="0" smtClean="0"/>
              <a:t>Hospital f/u not usually required, unless</a:t>
            </a:r>
          </a:p>
          <a:p>
            <a:pPr lvl="1"/>
            <a:r>
              <a:rPr lang="en-GB" dirty="0" smtClean="0"/>
              <a:t>Complicated pneumonia (sepsis, effusion, abscess)</a:t>
            </a:r>
          </a:p>
          <a:p>
            <a:pPr lvl="1"/>
            <a:r>
              <a:rPr lang="en-GB" dirty="0" smtClean="0"/>
              <a:t>Atypical X-ray  (round pneumonia, collapse) - may require repeat imaging at 8-12 weeks to </a:t>
            </a:r>
            <a:r>
              <a:rPr lang="en-GB" dirty="0" smtClean="0">
                <a:sym typeface="Wingdings" pitchFamily="2" charset="2"/>
              </a:rPr>
              <a:t> resolution</a:t>
            </a:r>
          </a:p>
          <a:p>
            <a:pPr lvl="1"/>
            <a:r>
              <a:rPr lang="en-GB" dirty="0" smtClean="0">
                <a:sym typeface="Wingdings" pitchFamily="2" charset="2"/>
              </a:rPr>
              <a:t>Persistent symptoms?  Consider TB, immunodeficiency, foreign body, CF?</a:t>
            </a:r>
            <a:endParaRPr lang="en-GB" dirty="0" smtClean="0">
              <a:sym typeface="Wingdings" pitchFamily="2" charset="2"/>
            </a:endParaRPr>
          </a:p>
          <a:p>
            <a:pPr lvl="1"/>
            <a:endParaRPr lang="en-GB" dirty="0" smtClean="0">
              <a:sym typeface="Wingdings" pitchFamily="2" charset="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Examination</a:t>
            </a:r>
            <a:endParaRPr lang="en-GB" dirty="0"/>
          </a:p>
        </p:txBody>
      </p:sp>
      <p:sp>
        <p:nvSpPr>
          <p:cNvPr id="3" name="Content Placeholder 2"/>
          <p:cNvSpPr>
            <a:spLocks noGrp="1"/>
          </p:cNvSpPr>
          <p:nvPr>
            <p:ph idx="1"/>
          </p:nvPr>
        </p:nvSpPr>
        <p:spPr/>
        <p:txBody>
          <a:bodyPr/>
          <a:lstStyle/>
          <a:p>
            <a:r>
              <a:rPr lang="en-GB" dirty="0" smtClean="0"/>
              <a:t>Looks unwell</a:t>
            </a:r>
          </a:p>
          <a:p>
            <a:r>
              <a:rPr lang="en-GB" dirty="0" smtClean="0"/>
              <a:t>Right </a:t>
            </a:r>
            <a:r>
              <a:rPr lang="en-GB" dirty="0" err="1" smtClean="0"/>
              <a:t>otitis</a:t>
            </a:r>
            <a:r>
              <a:rPr lang="en-GB" dirty="0" smtClean="0"/>
              <a:t> media</a:t>
            </a:r>
          </a:p>
          <a:p>
            <a:r>
              <a:rPr lang="en-GB" dirty="0" smtClean="0"/>
              <a:t>Pulse 140</a:t>
            </a:r>
          </a:p>
          <a:p>
            <a:r>
              <a:rPr lang="en-GB" dirty="0" smtClean="0"/>
              <a:t>RR 68</a:t>
            </a:r>
          </a:p>
          <a:p>
            <a:r>
              <a:rPr lang="en-GB" dirty="0" smtClean="0"/>
              <a:t>O2 </a:t>
            </a:r>
            <a:r>
              <a:rPr lang="en-GB" dirty="0" err="1" smtClean="0"/>
              <a:t>sats</a:t>
            </a:r>
            <a:r>
              <a:rPr lang="en-GB" dirty="0" smtClean="0"/>
              <a:t> 95% in air</a:t>
            </a:r>
          </a:p>
          <a:p>
            <a:r>
              <a:rPr lang="en-GB" dirty="0" smtClean="0"/>
              <a:t>Urine 2+ protein</a:t>
            </a:r>
          </a:p>
          <a:p>
            <a:r>
              <a:rPr lang="en-GB" dirty="0" smtClean="0"/>
              <a:t>Decreased AE right chest</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Investigations?</a:t>
            </a:r>
            <a:endParaRPr lang="en-GB" dirty="0"/>
          </a:p>
        </p:txBody>
      </p:sp>
      <p:sp>
        <p:nvSpPr>
          <p:cNvPr id="3" name="Content Placeholder 2"/>
          <p:cNvSpPr>
            <a:spLocks noGrp="1"/>
          </p:cNvSpPr>
          <p:nvPr>
            <p:ph idx="1"/>
          </p:nvPr>
        </p:nvSpPr>
        <p:spPr/>
        <p:txBody>
          <a:bodyPr/>
          <a:lstStyle/>
          <a:p>
            <a:r>
              <a:rPr lang="en-GB" dirty="0" smtClean="0"/>
              <a:t>Bloods</a:t>
            </a:r>
          </a:p>
          <a:p>
            <a:pPr lvl="1"/>
            <a:r>
              <a:rPr lang="en-GB" dirty="0" smtClean="0"/>
              <a:t>CRP 270</a:t>
            </a:r>
          </a:p>
          <a:p>
            <a:pPr lvl="1"/>
            <a:r>
              <a:rPr lang="en-GB" dirty="0" smtClean="0"/>
              <a:t>FBC, Urea and electrolytes normal</a:t>
            </a:r>
          </a:p>
          <a:p>
            <a:r>
              <a:rPr lang="en-GB" dirty="0" smtClean="0"/>
              <a:t>CXR</a:t>
            </a:r>
          </a:p>
        </p:txBody>
      </p:sp>
      <p:pic>
        <p:nvPicPr>
          <p:cNvPr id="5" name="Picture 2" descr="C:\Users\Clare Nwokoro\Desktop\Chin on Clare's Computer\little dog backup\Portfolio\PRM\B3 - Imaging of the lung\Cases(summaries letters etc)\pneumonia.bmp"/>
          <p:cNvPicPr>
            <a:picLocks noChangeAspect="1" noChangeArrowheads="1"/>
          </p:cNvPicPr>
          <p:nvPr/>
        </p:nvPicPr>
        <p:blipFill>
          <a:blip r:embed="rId2" cstate="print"/>
          <a:srcRect l="17278" t="13074" r="2700" b="15451"/>
          <a:stretch>
            <a:fillRect/>
          </a:stretch>
        </p:blipFill>
        <p:spPr bwMode="auto">
          <a:xfrm>
            <a:off x="1446231" y="1219200"/>
            <a:ext cx="6097569" cy="494825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Treatment?</a:t>
            </a:r>
            <a:endParaRPr lang="en-GB" dirty="0"/>
          </a:p>
        </p:txBody>
      </p:sp>
      <p:sp>
        <p:nvSpPr>
          <p:cNvPr id="3" name="Content Placeholder 2"/>
          <p:cNvSpPr>
            <a:spLocks noGrp="1"/>
          </p:cNvSpPr>
          <p:nvPr>
            <p:ph idx="1"/>
          </p:nvPr>
        </p:nvSpPr>
        <p:spPr>
          <a:xfrm>
            <a:off x="457200" y="1600200"/>
            <a:ext cx="8229600" cy="2743200"/>
          </a:xfrm>
        </p:spPr>
        <p:txBody>
          <a:bodyPr/>
          <a:lstStyle/>
          <a:p>
            <a:r>
              <a:rPr lang="en-GB" dirty="0" smtClean="0"/>
              <a:t>IV </a:t>
            </a:r>
            <a:r>
              <a:rPr lang="en-GB" dirty="0" err="1" smtClean="0"/>
              <a:t>abx</a:t>
            </a:r>
            <a:r>
              <a:rPr lang="en-GB" dirty="0" smtClean="0"/>
              <a:t> (IV penicillin, oral </a:t>
            </a:r>
            <a:r>
              <a:rPr lang="en-GB" dirty="0" err="1" smtClean="0"/>
              <a:t>clarithromycin</a:t>
            </a:r>
            <a:r>
              <a:rPr lang="en-GB" dirty="0" smtClean="0"/>
              <a:t>)</a:t>
            </a:r>
          </a:p>
          <a:p>
            <a:r>
              <a:rPr lang="en-GB" dirty="0" smtClean="0"/>
              <a:t>IV fluids (2/3 maintenance)</a:t>
            </a:r>
          </a:p>
          <a:p>
            <a:r>
              <a:rPr lang="en-GB" dirty="0" smtClean="0"/>
              <a:t>Oxygen</a:t>
            </a:r>
          </a:p>
          <a:p>
            <a:r>
              <a:rPr lang="en-GB" dirty="0" smtClean="0"/>
              <a:t>BC grew Strep </a:t>
            </a:r>
            <a:r>
              <a:rPr lang="en-GB" dirty="0" err="1" smtClean="0"/>
              <a:t>pneumoniae</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Day 2 - Deterioration</a:t>
            </a:r>
            <a:endParaRPr lang="en-GB" dirty="0"/>
          </a:p>
        </p:txBody>
      </p:sp>
      <p:sp>
        <p:nvSpPr>
          <p:cNvPr id="3" name="Content Placeholder 2"/>
          <p:cNvSpPr>
            <a:spLocks noGrp="1"/>
          </p:cNvSpPr>
          <p:nvPr>
            <p:ph idx="1"/>
          </p:nvPr>
        </p:nvSpPr>
        <p:spPr/>
        <p:txBody>
          <a:bodyPr/>
          <a:lstStyle/>
          <a:p>
            <a:r>
              <a:rPr lang="en-GB" dirty="0" smtClean="0"/>
              <a:t>Grunting</a:t>
            </a:r>
          </a:p>
          <a:p>
            <a:r>
              <a:rPr lang="en-GB" dirty="0" err="1" smtClean="0"/>
              <a:t>Tachypnoea</a:t>
            </a:r>
            <a:endParaRPr lang="en-GB" dirty="0" smtClean="0"/>
          </a:p>
          <a:p>
            <a:r>
              <a:rPr lang="en-GB" dirty="0" smtClean="0"/>
              <a:t>↑O2 requirement</a:t>
            </a:r>
          </a:p>
          <a:p>
            <a:r>
              <a:rPr lang="en-GB" dirty="0" smtClean="0"/>
              <a:t>Dull percussion – thoughts?</a:t>
            </a:r>
          </a:p>
          <a:p>
            <a:r>
              <a:rPr lang="en-GB" dirty="0" smtClean="0"/>
              <a:t>Physiotherapy </a:t>
            </a:r>
            <a:r>
              <a:rPr lang="en-GB" dirty="0" smtClean="0">
                <a:sym typeface="Wingdings" pitchFamily="2" charset="2"/>
              </a:rPr>
              <a:t> improved oxygenation</a:t>
            </a:r>
          </a:p>
          <a:p>
            <a:r>
              <a:rPr lang="en-GB" dirty="0" smtClean="0">
                <a:sym typeface="Wingdings" pitchFamily="2" charset="2"/>
              </a:rPr>
              <a:t>Ultrasound???</a:t>
            </a:r>
            <a:r>
              <a:rPr lang="en-GB" dirty="0" smtClean="0"/>
              <a:t>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Day 3 - Deterioration</a:t>
            </a:r>
            <a:endParaRPr lang="en-GB" dirty="0"/>
          </a:p>
        </p:txBody>
      </p:sp>
      <p:sp>
        <p:nvSpPr>
          <p:cNvPr id="3" name="Content Placeholder 2"/>
          <p:cNvSpPr>
            <a:spLocks noGrp="1"/>
          </p:cNvSpPr>
          <p:nvPr>
            <p:ph idx="1"/>
          </p:nvPr>
        </p:nvSpPr>
        <p:spPr/>
        <p:txBody>
          <a:bodyPr/>
          <a:lstStyle/>
          <a:p>
            <a:r>
              <a:rPr lang="en-GB" dirty="0" smtClean="0"/>
              <a:t>Pallor, jaundice and bruising</a:t>
            </a:r>
          </a:p>
          <a:p>
            <a:r>
              <a:rPr lang="en-GB" dirty="0" smtClean="0"/>
              <a:t>Lethargy</a:t>
            </a:r>
          </a:p>
          <a:p>
            <a:r>
              <a:rPr lang="en-GB" dirty="0" err="1" smtClean="0"/>
              <a:t>Resp</a:t>
            </a:r>
            <a:r>
              <a:rPr lang="en-GB" dirty="0" smtClean="0"/>
              <a:t> distress and agitation</a:t>
            </a:r>
          </a:p>
          <a:p>
            <a:r>
              <a:rPr lang="en-GB" dirty="0" err="1" smtClean="0"/>
              <a:t>Splenomegaly</a:t>
            </a:r>
            <a:endParaRPr lang="en-GB" dirty="0" smtClean="0"/>
          </a:p>
          <a:p>
            <a:r>
              <a:rPr lang="en-GB" dirty="0" err="1" smtClean="0"/>
              <a:t>Anuria</a:t>
            </a:r>
            <a:r>
              <a:rPr lang="en-GB" dirty="0" smtClean="0"/>
              <a:t>, diarrhoea, facial oedema</a:t>
            </a:r>
          </a:p>
          <a:p>
            <a:r>
              <a:rPr lang="en-GB" dirty="0" smtClean="0"/>
              <a:t>Hypertension (BP 122/83)</a:t>
            </a:r>
          </a:p>
          <a:p>
            <a:r>
              <a:rPr lang="en-GB" dirty="0" smtClean="0"/>
              <a:t>What do you do now?</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Thoughts?</a:t>
            </a:r>
            <a:endParaRPr lang="en-GB" dirty="0"/>
          </a:p>
        </p:txBody>
      </p:sp>
      <p:sp>
        <p:nvSpPr>
          <p:cNvPr id="3" name="Content Placeholder 2"/>
          <p:cNvSpPr>
            <a:spLocks noGrp="1"/>
          </p:cNvSpPr>
          <p:nvPr>
            <p:ph idx="1"/>
          </p:nvPr>
        </p:nvSpPr>
        <p:spPr>
          <a:xfrm>
            <a:off x="457200" y="1197426"/>
            <a:ext cx="3048000" cy="5029200"/>
          </a:xfrm>
        </p:spPr>
        <p:txBody>
          <a:bodyPr>
            <a:normAutofit fontScale="92500" lnSpcReduction="20000"/>
          </a:bodyPr>
          <a:lstStyle/>
          <a:p>
            <a:pPr>
              <a:buNone/>
            </a:pPr>
            <a:r>
              <a:rPr lang="en-GB" dirty="0" smtClean="0"/>
              <a:t>Repeat Bloods:</a:t>
            </a:r>
            <a:endParaRPr lang="en-GB" sz="2800" dirty="0" smtClean="0"/>
          </a:p>
          <a:p>
            <a:pPr lvl="1"/>
            <a:r>
              <a:rPr lang="en-GB" dirty="0" err="1" smtClean="0"/>
              <a:t>Hb</a:t>
            </a:r>
            <a:r>
              <a:rPr lang="en-GB" dirty="0" smtClean="0"/>
              <a:t> 4.5</a:t>
            </a:r>
          </a:p>
          <a:p>
            <a:pPr lvl="1"/>
            <a:r>
              <a:rPr lang="en-GB" dirty="0" err="1" smtClean="0"/>
              <a:t>Plts</a:t>
            </a:r>
            <a:r>
              <a:rPr lang="en-GB" dirty="0" smtClean="0"/>
              <a:t> 27</a:t>
            </a:r>
          </a:p>
          <a:p>
            <a:pPr lvl="1"/>
            <a:r>
              <a:rPr lang="en-GB" dirty="0" smtClean="0"/>
              <a:t>Na 125</a:t>
            </a:r>
          </a:p>
          <a:p>
            <a:pPr lvl="1"/>
            <a:r>
              <a:rPr lang="en-GB" dirty="0" smtClean="0"/>
              <a:t>K 4.9</a:t>
            </a:r>
          </a:p>
          <a:p>
            <a:pPr lvl="1"/>
            <a:r>
              <a:rPr lang="en-GB" dirty="0" smtClean="0"/>
              <a:t>BIC 14</a:t>
            </a:r>
          </a:p>
          <a:p>
            <a:pPr lvl="1"/>
            <a:r>
              <a:rPr lang="en-GB" dirty="0" smtClean="0"/>
              <a:t>urea 32.8</a:t>
            </a:r>
          </a:p>
          <a:p>
            <a:pPr lvl="1"/>
            <a:r>
              <a:rPr lang="en-GB" dirty="0" smtClean="0"/>
              <a:t>Cr 228</a:t>
            </a:r>
          </a:p>
          <a:p>
            <a:pPr lvl="1"/>
            <a:r>
              <a:rPr lang="en-GB" dirty="0" smtClean="0"/>
              <a:t>APTT 60.8</a:t>
            </a:r>
          </a:p>
          <a:p>
            <a:pPr lvl="1"/>
            <a:r>
              <a:rPr lang="en-GB" dirty="0" smtClean="0"/>
              <a:t>Fib 9.7</a:t>
            </a:r>
          </a:p>
          <a:p>
            <a:pPr lvl="1"/>
            <a:r>
              <a:rPr lang="en-GB" dirty="0" smtClean="0"/>
              <a:t>ALT 107</a:t>
            </a:r>
          </a:p>
          <a:p>
            <a:pPr lvl="1"/>
            <a:r>
              <a:rPr lang="en-GB" dirty="0" smtClean="0"/>
              <a:t>Alb 22</a:t>
            </a:r>
          </a:p>
        </p:txBody>
      </p:sp>
      <p:sp>
        <p:nvSpPr>
          <p:cNvPr id="4" name="Right Arrow 3"/>
          <p:cNvSpPr/>
          <p:nvPr/>
        </p:nvSpPr>
        <p:spPr>
          <a:xfrm>
            <a:off x="3200400" y="2351304"/>
            <a:ext cx="2057400" cy="2209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573478" y="2476503"/>
            <a:ext cx="2971800" cy="1815882"/>
          </a:xfrm>
          <a:prstGeom prst="rect">
            <a:avLst/>
          </a:prstGeom>
          <a:noFill/>
        </p:spPr>
        <p:txBody>
          <a:bodyPr wrap="square" rtlCol="0">
            <a:spAutoFit/>
          </a:bodyPr>
          <a:lstStyle/>
          <a:p>
            <a:r>
              <a:rPr lang="en-GB" sz="2800" dirty="0" smtClean="0"/>
              <a:t>Pneumococcal</a:t>
            </a:r>
          </a:p>
          <a:p>
            <a:r>
              <a:rPr lang="en-GB" sz="2800" dirty="0" smtClean="0"/>
              <a:t>Haemolytic </a:t>
            </a:r>
            <a:r>
              <a:rPr lang="en-GB" sz="2800" dirty="0" err="1" smtClean="0"/>
              <a:t>Uraemic</a:t>
            </a:r>
            <a:r>
              <a:rPr lang="en-GB" sz="2800" dirty="0" smtClean="0"/>
              <a:t> Syndrome (HUS)</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Treatment</a:t>
            </a:r>
            <a:endParaRPr lang="en-GB" dirty="0"/>
          </a:p>
        </p:txBody>
      </p:sp>
      <p:sp>
        <p:nvSpPr>
          <p:cNvPr id="3" name="Content Placeholder 2"/>
          <p:cNvSpPr>
            <a:spLocks noGrp="1"/>
          </p:cNvSpPr>
          <p:nvPr>
            <p:ph idx="1"/>
          </p:nvPr>
        </p:nvSpPr>
        <p:spPr/>
        <p:txBody>
          <a:bodyPr/>
          <a:lstStyle/>
          <a:p>
            <a:r>
              <a:rPr lang="en-GB" dirty="0" smtClean="0"/>
              <a:t>Haematology/Renal advice</a:t>
            </a:r>
          </a:p>
          <a:p>
            <a:r>
              <a:rPr lang="en-GB" dirty="0" smtClean="0"/>
              <a:t>Fluid restriction (30ml/kg/day, strict balance)</a:t>
            </a:r>
          </a:p>
          <a:p>
            <a:r>
              <a:rPr lang="en-GB" dirty="0" smtClean="0"/>
              <a:t>Hourly blood pressure</a:t>
            </a:r>
          </a:p>
          <a:p>
            <a:r>
              <a:rPr lang="en-GB" dirty="0" smtClean="0"/>
              <a:t>Bicarbonate infusion</a:t>
            </a:r>
          </a:p>
          <a:p>
            <a:r>
              <a:rPr lang="en-GB" dirty="0" smtClean="0"/>
              <a:t>Blood transfusion (with </a:t>
            </a:r>
            <a:r>
              <a:rPr lang="en-GB" dirty="0" err="1" smtClean="0"/>
              <a:t>frusemide</a:t>
            </a:r>
            <a:r>
              <a:rPr lang="en-GB" dirty="0" smtClean="0"/>
              <a:t> cover)</a:t>
            </a:r>
          </a:p>
          <a:p>
            <a:r>
              <a:rPr lang="en-GB" dirty="0" err="1" smtClean="0"/>
              <a:t>Midazolam</a:t>
            </a:r>
            <a:r>
              <a:rPr lang="en-GB" dirty="0" smtClean="0"/>
              <a:t> for agitation</a:t>
            </a:r>
          </a:p>
          <a:p>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2564</TotalTime>
  <Words>722</Words>
  <Application>Microsoft Office PowerPoint</Application>
  <PresentationFormat>On-screen Show (4:3)</PresentationFormat>
  <Paragraphs>208</Paragraphs>
  <Slides>23</Slides>
  <Notes>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1_Office Theme</vt:lpstr>
      <vt:lpstr>Pneumococcal Disease Cases</vt:lpstr>
      <vt:lpstr>Case 1 - RP</vt:lpstr>
      <vt:lpstr>Examination</vt:lpstr>
      <vt:lpstr>Investigations?</vt:lpstr>
      <vt:lpstr>Treatment?</vt:lpstr>
      <vt:lpstr>Day 2 - Deterioration</vt:lpstr>
      <vt:lpstr>Day 3 - Deterioration</vt:lpstr>
      <vt:lpstr>Thoughts?</vt:lpstr>
      <vt:lpstr>Treatment</vt:lpstr>
      <vt:lpstr>Day 4 - Deterioration</vt:lpstr>
      <vt:lpstr>Pneumococcal HUS</vt:lpstr>
      <vt:lpstr>Case 2 - DS</vt:lpstr>
      <vt:lpstr>Investigations</vt:lpstr>
      <vt:lpstr>Further Progress</vt:lpstr>
      <vt:lpstr>What to do Now?</vt:lpstr>
      <vt:lpstr>Deterioration</vt:lpstr>
      <vt:lpstr>Errors in This Case</vt:lpstr>
      <vt:lpstr>Subdural Empyema</vt:lpstr>
      <vt:lpstr>Case 3 - JB</vt:lpstr>
      <vt:lpstr>Paediatric History and Exam</vt:lpstr>
      <vt:lpstr>Represented D5</vt:lpstr>
      <vt:lpstr>Chest X-ray</vt:lpstr>
      <vt:lpstr>Follow-up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Morbidity and Mortality in &lt;5</dc:title>
  <dc:creator>Clare Nwokoro</dc:creator>
  <cp:lastModifiedBy>Clare Nwokoro</cp:lastModifiedBy>
  <cp:revision>150</cp:revision>
  <dcterms:created xsi:type="dcterms:W3CDTF">2006-08-16T00:00:00Z</dcterms:created>
  <dcterms:modified xsi:type="dcterms:W3CDTF">2013-02-03T04:38:57Z</dcterms:modified>
</cp:coreProperties>
</file>