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92" r:id="rId4"/>
    <p:sldId id="322" r:id="rId5"/>
    <p:sldId id="307" r:id="rId6"/>
    <p:sldId id="312" r:id="rId7"/>
    <p:sldId id="313" r:id="rId8"/>
    <p:sldId id="314" r:id="rId9"/>
    <p:sldId id="310" r:id="rId10"/>
    <p:sldId id="308" r:id="rId11"/>
    <p:sldId id="309" r:id="rId12"/>
    <p:sldId id="316" r:id="rId13"/>
    <p:sldId id="315" r:id="rId14"/>
    <p:sldId id="317" r:id="rId15"/>
    <p:sldId id="318" r:id="rId16"/>
    <p:sldId id="319" r:id="rId17"/>
    <p:sldId id="321" r:id="rId18"/>
    <p:sldId id="320" r:id="rId19"/>
    <p:sldId id="323" r:id="rId20"/>
    <p:sldId id="327" r:id="rId21"/>
    <p:sldId id="329" r:id="rId22"/>
    <p:sldId id="324" r:id="rId23"/>
    <p:sldId id="325" r:id="rId24"/>
    <p:sldId id="328" r:id="rId25"/>
    <p:sldId id="326" r:id="rId26"/>
    <p:sldId id="330" r:id="rId27"/>
    <p:sldId id="331" r:id="rId28"/>
    <p:sldId id="332" r:id="rId29"/>
    <p:sldId id="334" r:id="rId30"/>
    <p:sldId id="336" r:id="rId31"/>
    <p:sldId id="33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286" autoAdjust="0"/>
  </p:normalViewPr>
  <p:slideViewPr>
    <p:cSldViewPr>
      <p:cViewPr varScale="1">
        <p:scale>
          <a:sx n="58" d="100"/>
          <a:sy n="58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080D2-7542-4F84-95C3-3FF61AEB9130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F5585-7BDF-4944-9D8D-16083A89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&lt;5 mortality reducing 1990-2010</a:t>
            </a:r>
            <a:r>
              <a:rPr lang="en-GB" baseline="0" dirty="0" smtClean="0"/>
              <a:t> 88/1000 live births to 57 (35%)</a:t>
            </a:r>
          </a:p>
          <a:p>
            <a:r>
              <a:rPr lang="en-GB" baseline="0" dirty="0" err="1" smtClean="0"/>
              <a:t>Incr</a:t>
            </a:r>
            <a:r>
              <a:rPr lang="en-GB" baseline="0" dirty="0" smtClean="0"/>
              <a:t> rate of decline 2.1% per year 1990-2010 to 2.6% pa 2005-2010</a:t>
            </a:r>
          </a:p>
          <a:p>
            <a:r>
              <a:rPr lang="en-GB" baseline="0" dirty="0" smtClean="0"/>
              <a:t>50% child deaths occur in WHO African Region rate of decline </a:t>
            </a:r>
            <a:r>
              <a:rPr lang="en-GB" baseline="0" dirty="0" err="1" smtClean="0"/>
              <a:t>incr</a:t>
            </a:r>
            <a:r>
              <a:rPr lang="en-GB" baseline="0" dirty="0" smtClean="0"/>
              <a:t> from 1.8-2.8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F5585-7BDF-4944-9D8D-16083A89621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F5585-7BDF-4944-9D8D-16083A89621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F5585-7BDF-4944-9D8D-16083A89621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F5585-7BDF-4944-9D8D-16083A89621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14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Ventilation in Pneumococcal Disease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Chinedu Nwokoro</a:t>
            </a:r>
          </a:p>
          <a:p>
            <a:r>
              <a:rPr lang="en-GB" dirty="0" smtClean="0"/>
              <a:t>MB </a:t>
            </a:r>
            <a:r>
              <a:rPr lang="en-GB" dirty="0" err="1" smtClean="0"/>
              <a:t>BChir</a:t>
            </a:r>
            <a:r>
              <a:rPr lang="en-GB" dirty="0" smtClean="0"/>
              <a:t> MRCPCH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Indications for </a:t>
            </a:r>
            <a:r>
              <a:rPr lang="en-GB" dirty="0" err="1" smtClean="0"/>
              <a:t>Ventilatory</a:t>
            </a:r>
            <a:r>
              <a:rPr lang="en-GB" dirty="0" smtClean="0"/>
              <a:t>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724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Airway compromise </a:t>
            </a:r>
          </a:p>
          <a:p>
            <a:pPr lvl="1"/>
            <a:r>
              <a:rPr lang="en-GB" dirty="0" smtClean="0"/>
              <a:t>↓ consciousness</a:t>
            </a:r>
          </a:p>
          <a:p>
            <a:pPr lvl="1"/>
            <a:r>
              <a:rPr lang="en-GB" dirty="0" smtClean="0"/>
              <a:t>Refractory airway oedema</a:t>
            </a:r>
          </a:p>
          <a:p>
            <a:r>
              <a:rPr lang="en-GB" dirty="0" smtClean="0"/>
              <a:t>Impending fatigue</a:t>
            </a:r>
          </a:p>
          <a:p>
            <a:pPr lvl="1"/>
            <a:r>
              <a:rPr lang="en-GB" dirty="0" smtClean="0"/>
              <a:t>Grunting, XS work of breathing</a:t>
            </a:r>
          </a:p>
          <a:p>
            <a:pPr lvl="1"/>
            <a:r>
              <a:rPr lang="en-GB" dirty="0" smtClean="0"/>
              <a:t>Silent chest, gasping</a:t>
            </a:r>
          </a:p>
          <a:p>
            <a:pPr lvl="1"/>
            <a:r>
              <a:rPr lang="en-GB" dirty="0" smtClean="0"/>
              <a:t>Rising CO2, refractory hypoxia</a:t>
            </a:r>
          </a:p>
          <a:p>
            <a:r>
              <a:rPr lang="en-GB" dirty="0" smtClean="0"/>
              <a:t>Disease specific</a:t>
            </a:r>
          </a:p>
          <a:p>
            <a:pPr lvl="1"/>
            <a:r>
              <a:rPr lang="en-GB" dirty="0" smtClean="0"/>
              <a:t>Status </a:t>
            </a:r>
            <a:r>
              <a:rPr lang="en-GB" dirty="0" err="1" smtClean="0"/>
              <a:t>epilepticus</a:t>
            </a:r>
            <a:endParaRPr lang="en-GB" dirty="0" smtClean="0"/>
          </a:p>
          <a:p>
            <a:pPr lvl="1"/>
            <a:r>
              <a:rPr lang="en-GB" dirty="0" smtClean="0"/>
              <a:t>Sepsis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1828800"/>
            <a:ext cx="2362200" cy="286232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Age 	2</a:t>
            </a:r>
          </a:p>
          <a:p>
            <a:r>
              <a:rPr lang="en-GB" dirty="0" smtClean="0"/>
              <a:t>HR	150</a:t>
            </a:r>
          </a:p>
          <a:p>
            <a:r>
              <a:rPr lang="en-GB" dirty="0" smtClean="0"/>
              <a:t>RR	70</a:t>
            </a:r>
          </a:p>
          <a:p>
            <a:r>
              <a:rPr lang="en-GB" dirty="0" smtClean="0"/>
              <a:t>O2 sat	89%</a:t>
            </a:r>
          </a:p>
          <a:p>
            <a:endParaRPr lang="en-GB" dirty="0" smtClean="0"/>
          </a:p>
          <a:p>
            <a:r>
              <a:rPr lang="en-GB" dirty="0" smtClean="0"/>
              <a:t>pH 	= 7.25</a:t>
            </a:r>
          </a:p>
          <a:p>
            <a:r>
              <a:rPr lang="en-GB" dirty="0" smtClean="0"/>
              <a:t>pCO2 	= 7.9</a:t>
            </a:r>
          </a:p>
          <a:p>
            <a:r>
              <a:rPr lang="en-GB" dirty="0" smtClean="0"/>
              <a:t>pO2	= 10</a:t>
            </a:r>
          </a:p>
          <a:p>
            <a:r>
              <a:rPr lang="en-GB" dirty="0" smtClean="0"/>
              <a:t>B.E.	= -6</a:t>
            </a:r>
          </a:p>
          <a:p>
            <a:r>
              <a:rPr lang="en-GB" dirty="0" smtClean="0"/>
              <a:t>HCO</a:t>
            </a:r>
            <a:r>
              <a:rPr lang="en-GB" baseline="-25000" dirty="0" smtClean="0"/>
              <a:t>3</a:t>
            </a:r>
            <a:r>
              <a:rPr lang="en-GB" baseline="30000" dirty="0" smtClean="0"/>
              <a:t>-</a:t>
            </a:r>
            <a:r>
              <a:rPr lang="en-GB" dirty="0" smtClean="0"/>
              <a:t>	= 17.0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Non-invasive Ventilation - 1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CPAP</a:t>
            </a:r>
          </a:p>
          <a:p>
            <a:pPr lvl="1"/>
            <a:r>
              <a:rPr lang="en-GB" dirty="0" smtClean="0"/>
              <a:t>Conscious – may need sedation in small babies</a:t>
            </a:r>
          </a:p>
          <a:p>
            <a:pPr lvl="1"/>
            <a:r>
              <a:rPr lang="en-GB" dirty="0" smtClean="0"/>
              <a:t>Delivers constant airway distending pressure </a:t>
            </a:r>
          </a:p>
          <a:p>
            <a:pPr lvl="1"/>
            <a:r>
              <a:rPr lang="en-GB" dirty="0" smtClean="0"/>
              <a:t>Reduces opening pressure required per breath</a:t>
            </a:r>
          </a:p>
          <a:p>
            <a:pPr lvl="1"/>
            <a:r>
              <a:rPr lang="en-GB" dirty="0" smtClean="0"/>
              <a:t>Can be delivered via nasal airway/mask/prongs</a:t>
            </a:r>
          </a:p>
          <a:p>
            <a:r>
              <a:rPr lang="en-GB" dirty="0" err="1" smtClean="0"/>
              <a:t>BiPAP</a:t>
            </a:r>
            <a:endParaRPr lang="en-GB" dirty="0" smtClean="0"/>
          </a:p>
          <a:p>
            <a:pPr lvl="1"/>
            <a:r>
              <a:rPr lang="en-GB" dirty="0" err="1" smtClean="0"/>
              <a:t>Bilevel</a:t>
            </a:r>
            <a:r>
              <a:rPr lang="en-GB" dirty="0" smtClean="0"/>
              <a:t> pressure (EPIP and IPAP), </a:t>
            </a:r>
          </a:p>
          <a:p>
            <a:pPr lvl="1"/>
            <a:r>
              <a:rPr lang="en-GB" dirty="0" smtClean="0"/>
              <a:t>IPAP triggered by pt </a:t>
            </a:r>
            <a:r>
              <a:rPr lang="en-GB" dirty="0" smtClean="0">
                <a:sym typeface="Wingdings" pitchFamily="2" charset="2"/>
              </a:rPr>
              <a:t> synchronise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Can deliver a set minimum rate and FiO</a:t>
            </a:r>
            <a:r>
              <a:rPr lang="en-GB" baseline="-25000" dirty="0" smtClean="0">
                <a:sym typeface="Wingdings" pitchFamily="2" charset="2"/>
              </a:rPr>
              <a:t>2</a:t>
            </a:r>
          </a:p>
          <a:p>
            <a:r>
              <a:rPr lang="en-GB" dirty="0" smtClean="0"/>
              <a:t>Negative Pressure Ventilation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Non-invasive Ventilation - 2</a:t>
            </a:r>
            <a:endParaRPr lang="en-GB" dirty="0"/>
          </a:p>
        </p:txBody>
      </p:sp>
      <p:pic>
        <p:nvPicPr>
          <p:cNvPr id="17410" name="Picture 2" descr="http://www.pediatriconcall.com/fordoctor/diseasesandcondition/pediatric_emergencies/IMAGE/mechanical_ventilation_clip_image002_0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3716946" cy="2895600"/>
          </a:xfrm>
          <a:prstGeom prst="rect">
            <a:avLst/>
          </a:prstGeom>
          <a:noFill/>
        </p:spPr>
      </p:pic>
      <p:pic>
        <p:nvPicPr>
          <p:cNvPr id="17412" name="Picture 4" descr="http://respiratory-care-sleep-medicine.advanceweb.com/SharedResources/Images/2009/021609/nCPAP_ill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8581" y="1785258"/>
            <a:ext cx="4267200" cy="28504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Mechanical Ventilation - Kit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Ventilator</a:t>
            </a:r>
          </a:p>
          <a:p>
            <a:r>
              <a:rPr lang="en-GB" dirty="0" smtClean="0"/>
              <a:t>Oxygen supply</a:t>
            </a:r>
          </a:p>
          <a:p>
            <a:r>
              <a:rPr lang="en-GB" dirty="0" err="1" smtClean="0"/>
              <a:t>Endotracheal</a:t>
            </a:r>
            <a:r>
              <a:rPr lang="en-GB" dirty="0" smtClean="0"/>
              <a:t> tube and laryngoscope</a:t>
            </a:r>
          </a:p>
          <a:p>
            <a:r>
              <a:rPr lang="en-GB" dirty="0" smtClean="0"/>
              <a:t>Suction catheter</a:t>
            </a:r>
          </a:p>
          <a:p>
            <a:r>
              <a:rPr lang="en-GB" dirty="0" smtClean="0"/>
              <a:t>End-tidal CO</a:t>
            </a:r>
            <a:r>
              <a:rPr lang="en-GB" baseline="-25000" dirty="0" smtClean="0"/>
              <a:t>2</a:t>
            </a:r>
            <a:r>
              <a:rPr lang="en-GB" dirty="0" smtClean="0"/>
              <a:t> monitoring/blood gas monitor</a:t>
            </a:r>
          </a:p>
          <a:p>
            <a:r>
              <a:rPr lang="en-GB" dirty="0" smtClean="0"/>
              <a:t>Physiotherapist/nurse</a:t>
            </a:r>
          </a:p>
          <a:p>
            <a:r>
              <a:rPr lang="en-GB" smtClean="0"/>
              <a:t>Sedative drugs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Mechanic Ventilation Modes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Mainly SIMV or Control</a:t>
            </a:r>
          </a:p>
          <a:p>
            <a:pPr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188008"/>
          <a:ext cx="8153400" cy="2827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80060">
                <a:tc>
                  <a:txBody>
                    <a:bodyPr/>
                    <a:lstStyle/>
                    <a:p>
                      <a:r>
                        <a:rPr lang="en-GB" dirty="0" smtClean="0"/>
                        <a:t>Controlled modes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SIMV  (synchronized</a:t>
                      </a:r>
                      <a:r>
                        <a:rPr lang="en-GB" baseline="0" dirty="0" smtClean="0"/>
                        <a:t> intermittent mandatory ventilation)</a:t>
                      </a:r>
                      <a:endParaRPr lang="en-GB" dirty="0" smtClean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GB" dirty="0" smtClean="0"/>
                        <a:t>Every breath supported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Ventilator</a:t>
                      </a:r>
                      <a:r>
                        <a:rPr lang="en-GB" baseline="0" dirty="0" smtClean="0"/>
                        <a:t> synchs with pt effort</a:t>
                      </a:r>
                      <a:endParaRPr lang="en-GB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GB" dirty="0" smtClean="0"/>
                        <a:t>Can’t wean by rate reduction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Pt takes own breaths (+/-</a:t>
                      </a:r>
                      <a:r>
                        <a:rPr lang="en-GB" baseline="0" dirty="0" smtClean="0"/>
                        <a:t> </a:t>
                      </a:r>
                      <a:r>
                        <a:rPr lang="el-GR" baseline="0" dirty="0" smtClean="0"/>
                        <a:t>ρ</a:t>
                      </a:r>
                      <a:r>
                        <a:rPr lang="en-GB" baseline="0" dirty="0" smtClean="0"/>
                        <a:t>-support)</a:t>
                      </a:r>
                      <a:endParaRPr lang="en-GB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GB" dirty="0" smtClean="0"/>
                        <a:t>Pt may</a:t>
                      </a:r>
                      <a:r>
                        <a:rPr lang="en-GB" baseline="0" dirty="0" smtClean="0"/>
                        <a:t> hyperventilate if agitated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Can have </a:t>
                      </a:r>
                      <a:r>
                        <a:rPr lang="en-GB" dirty="0" err="1" smtClean="0"/>
                        <a:t>incr</a:t>
                      </a:r>
                      <a:r>
                        <a:rPr lang="en-GB" dirty="0" smtClean="0"/>
                        <a:t> WOB (if inadequate</a:t>
                      </a:r>
                      <a:r>
                        <a:rPr lang="en-GB" baseline="0" dirty="0" smtClean="0"/>
                        <a:t> PS)</a:t>
                      </a:r>
                      <a:endParaRPr lang="en-GB" dirty="0"/>
                    </a:p>
                  </a:txBody>
                  <a:tcPr/>
                </a:tc>
              </a:tr>
              <a:tr h="746760">
                <a:tc>
                  <a:txBody>
                    <a:bodyPr/>
                    <a:lstStyle/>
                    <a:p>
                      <a:r>
                        <a:rPr lang="en-GB" dirty="0" smtClean="0"/>
                        <a:t>Risk of pt-vent asynchrony </a:t>
                      </a:r>
                      <a:r>
                        <a:rPr lang="en-GB" dirty="0" smtClean="0">
                          <a:sym typeface="Wingdings" pitchFamily="2" charset="2"/>
                        </a:rPr>
                        <a:t> n</a:t>
                      </a:r>
                      <a:r>
                        <a:rPr lang="en-GB" dirty="0" smtClean="0"/>
                        <a:t>eed for sedation/paralysis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Asynchrony possible but less likely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Volume </a:t>
            </a:r>
            <a:r>
              <a:rPr lang="en-GB" dirty="0" err="1" smtClean="0"/>
              <a:t>vs</a:t>
            </a:r>
            <a:r>
              <a:rPr lang="en-GB" dirty="0" smtClean="0"/>
              <a:t> Pressure Limitation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GB" dirty="0" smtClean="0"/>
              <a:t>Support is limited by pressure or volume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2188008"/>
          <a:ext cx="8686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Pressure-limited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Volume-limited</a:t>
                      </a:r>
                      <a:endParaRPr lang="en-GB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GB" dirty="0" smtClean="0"/>
                        <a:t>Preset</a:t>
                      </a:r>
                      <a:r>
                        <a:rPr lang="en-GB" baseline="0" dirty="0" smtClean="0"/>
                        <a:t> PIP and PEEP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Preset</a:t>
                      </a:r>
                      <a:r>
                        <a:rPr lang="en-GB" baseline="0" dirty="0" smtClean="0"/>
                        <a:t> tidal volume</a:t>
                      </a:r>
                      <a:endParaRPr lang="en-GB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GB" dirty="0" smtClean="0"/>
                        <a:t>Volume/flow varies with compliance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Pressure varies with compliance</a:t>
                      </a:r>
                      <a:endParaRPr lang="en-GB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GB" dirty="0" smtClean="0"/>
                        <a:t>Babies</a:t>
                      </a:r>
                      <a:r>
                        <a:rPr lang="en-GB" baseline="0" dirty="0" smtClean="0"/>
                        <a:t>/Infants &lt; 6-8kg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Children &gt; 8-10kg</a:t>
                      </a:r>
                      <a:endParaRPr lang="en-GB" dirty="0"/>
                    </a:p>
                  </a:txBody>
                  <a:tcPr/>
                </a:tc>
              </a:tr>
              <a:tr h="746760">
                <a:tc>
                  <a:txBody>
                    <a:bodyPr/>
                    <a:lstStyle/>
                    <a:p>
                      <a:r>
                        <a:rPr lang="en-GB" dirty="0" smtClean="0"/>
                        <a:t>Can have pressure support (PS) for patient-triggered breaths</a:t>
                      </a:r>
                      <a:r>
                        <a:rPr lang="en-GB" baseline="0" dirty="0" smtClean="0"/>
                        <a:t>  (set trigger and PS)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Constant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insp</a:t>
                      </a:r>
                      <a:r>
                        <a:rPr lang="en-GB" baseline="0" dirty="0" smtClean="0"/>
                        <a:t> flow, variable pressure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482" name="Picture 2" descr="http://journal.publications.chestnet.org/data/Journals/CHEST/22099/m_111060fig01.jpeg"/>
          <p:cNvPicPr>
            <a:picLocks noChangeAspect="1" noChangeArrowheads="1"/>
          </p:cNvPicPr>
          <p:nvPr/>
        </p:nvPicPr>
        <p:blipFill>
          <a:blip r:embed="rId3" cstate="print"/>
          <a:srcRect t="2010"/>
          <a:stretch>
            <a:fillRect/>
          </a:stretch>
        </p:blipFill>
        <p:spPr bwMode="auto">
          <a:xfrm>
            <a:off x="212387" y="1222585"/>
            <a:ext cx="8759756" cy="3879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Ventilator Settings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595"/>
            <a:ext cx="8305800" cy="3581400"/>
          </a:xfrm>
        </p:spPr>
        <p:txBody>
          <a:bodyPr>
            <a:noAutofit/>
          </a:bodyPr>
          <a:lstStyle/>
          <a:p>
            <a:r>
              <a:rPr lang="en-GB" sz="2200" dirty="0" smtClean="0"/>
              <a:t>FIO2 - fraction of inspired oxygen</a:t>
            </a:r>
          </a:p>
          <a:p>
            <a:r>
              <a:rPr lang="en-GB" sz="2200" dirty="0" smtClean="0"/>
              <a:t>Rate - number of breaths per minute</a:t>
            </a:r>
          </a:p>
          <a:p>
            <a:r>
              <a:rPr lang="en-GB" sz="2200" dirty="0" smtClean="0"/>
              <a:t>Tidal Volume - volume of each breath</a:t>
            </a:r>
          </a:p>
          <a:p>
            <a:r>
              <a:rPr lang="en-GB" sz="2200" dirty="0" smtClean="0"/>
              <a:t>Sensitivity - how responsive the ventilator is to the patient’s efforts</a:t>
            </a:r>
          </a:p>
          <a:p>
            <a:r>
              <a:rPr lang="en-GB" sz="2200" dirty="0" smtClean="0"/>
              <a:t>PIP : maximum amount of pressured delivered during each breath</a:t>
            </a:r>
          </a:p>
          <a:p>
            <a:r>
              <a:rPr lang="en-GB" sz="2200" dirty="0" smtClean="0"/>
              <a:t>PS: pressure support delivered in assisted breaths (a weaning mode)</a:t>
            </a:r>
          </a:p>
          <a:p>
            <a:r>
              <a:rPr lang="en-GB" sz="2200" dirty="0" err="1" smtClean="0"/>
              <a:t>Inspiratory</a:t>
            </a:r>
            <a:r>
              <a:rPr lang="en-GB" sz="2200" dirty="0" smtClean="0"/>
              <a:t> Time (I time)- the time spent in the </a:t>
            </a:r>
            <a:r>
              <a:rPr lang="en-GB" sz="2200" dirty="0" err="1" smtClean="0"/>
              <a:t>inspiratory</a:t>
            </a:r>
            <a:r>
              <a:rPr lang="en-GB" sz="2200" dirty="0" smtClean="0"/>
              <a:t> phase of the </a:t>
            </a:r>
            <a:r>
              <a:rPr lang="en-GB" sz="2200" dirty="0" err="1" smtClean="0"/>
              <a:t>ventilatory</a:t>
            </a:r>
            <a:r>
              <a:rPr lang="en-GB" sz="2200" dirty="0" smtClean="0"/>
              <a:t> cycle</a:t>
            </a:r>
          </a:p>
          <a:p>
            <a:r>
              <a:rPr lang="en-GB" sz="2200" dirty="0" smtClean="0"/>
              <a:t>I:E Ratio - the </a:t>
            </a:r>
            <a:r>
              <a:rPr lang="en-GB" sz="2200" dirty="0" err="1" smtClean="0"/>
              <a:t>inspiratory</a:t>
            </a:r>
            <a:r>
              <a:rPr lang="en-GB" sz="2200" dirty="0" smtClean="0"/>
              <a:t> time compared to the expiratory time;  I + E = total cycle time</a:t>
            </a:r>
          </a:p>
          <a:p>
            <a:r>
              <a:rPr lang="en-GB" sz="2200" dirty="0" smtClean="0"/>
              <a:t>PEEP: positive end expiratory pressure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Settings – Pressure </a:t>
            </a:r>
            <a:r>
              <a:rPr lang="en-GB" dirty="0" err="1" smtClean="0"/>
              <a:t>vs</a:t>
            </a:r>
            <a:r>
              <a:rPr lang="en-GB" dirty="0" smtClean="0"/>
              <a:t> Volume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38936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Pressure-controlled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Volume-controlled (</a:t>
                      </a:r>
                      <a:r>
                        <a:rPr lang="el-GR" dirty="0" smtClean="0"/>
                        <a:t>ρ</a:t>
                      </a:r>
                      <a:r>
                        <a:rPr lang="en-GB" dirty="0" smtClean="0"/>
                        <a:t>-limited)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FiO2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FiO2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Rate (via</a:t>
                      </a:r>
                      <a:r>
                        <a:rPr lang="en-GB" baseline="0" dirty="0" smtClean="0"/>
                        <a:t> T</a:t>
                      </a:r>
                      <a:r>
                        <a:rPr lang="en-GB" baseline="-25000" dirty="0" smtClean="0"/>
                        <a:t>e</a:t>
                      </a:r>
                      <a:r>
                        <a:rPr lang="en-GB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Rate (via</a:t>
                      </a:r>
                      <a:r>
                        <a:rPr lang="en-GB" baseline="0" dirty="0" smtClean="0"/>
                        <a:t> T</a:t>
                      </a:r>
                      <a:r>
                        <a:rPr lang="en-GB" baseline="-25000" dirty="0" smtClean="0"/>
                        <a:t>e</a:t>
                      </a:r>
                      <a:r>
                        <a:rPr lang="en-GB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Peak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Inspiratory</a:t>
                      </a:r>
                      <a:r>
                        <a:rPr lang="en-GB" baseline="0" dirty="0" smtClean="0"/>
                        <a:t> Pressure (PIP)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Tidal Volume (</a:t>
                      </a:r>
                      <a:r>
                        <a:rPr lang="en-GB" dirty="0" err="1" smtClean="0"/>
                        <a:t>V</a:t>
                      </a:r>
                      <a:r>
                        <a:rPr lang="en-GB" baseline="-25000" dirty="0" err="1" smtClean="0"/>
                        <a:t>t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Positive End Expiratory Pressure (PEEP)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Positive End Expiratory Pressure (PEEP)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Inspiratory</a:t>
                      </a:r>
                      <a:r>
                        <a:rPr lang="en-GB" dirty="0" smtClean="0"/>
                        <a:t> Time (T</a:t>
                      </a:r>
                      <a:r>
                        <a:rPr lang="en-GB" baseline="-25000" dirty="0" smtClean="0"/>
                        <a:t>i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Inspiratory</a:t>
                      </a:r>
                      <a:r>
                        <a:rPr lang="en-GB" baseline="0" dirty="0" smtClean="0"/>
                        <a:t> Time (T</a:t>
                      </a:r>
                      <a:r>
                        <a:rPr lang="en-GB" baseline="-25000" dirty="0" smtClean="0"/>
                        <a:t>i</a:t>
                      </a:r>
                      <a:r>
                        <a:rPr lang="en-GB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462639" y="3695745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Increase</a:t>
                      </a:r>
                      <a:r>
                        <a:rPr lang="en-GB" baseline="0" dirty="0" smtClean="0"/>
                        <a:t> Oxygenation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Increase</a:t>
                      </a:r>
                      <a:r>
                        <a:rPr lang="en-GB" baseline="0" dirty="0" smtClean="0"/>
                        <a:t> Ventilation (CO2 clearance)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Increase</a:t>
                      </a:r>
                      <a:r>
                        <a:rPr lang="en-GB" baseline="0" dirty="0" smtClean="0"/>
                        <a:t> FiO2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Increase Rate (RR)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Increase Mean Airway Pressure (MAP)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Increase Tidal Volume (</a:t>
                      </a:r>
                      <a:r>
                        <a:rPr lang="en-GB" dirty="0" err="1" smtClean="0"/>
                        <a:t>Vt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MAP</a:t>
                      </a:r>
                      <a:r>
                        <a:rPr lang="en-GB" baseline="0" dirty="0" smtClean="0"/>
                        <a:t> = AUC (Pressure </a:t>
                      </a:r>
                      <a:r>
                        <a:rPr lang="en-GB" baseline="0" dirty="0" err="1" smtClean="0"/>
                        <a:t>vs</a:t>
                      </a:r>
                      <a:r>
                        <a:rPr lang="en-GB" baseline="0" dirty="0" smtClean="0"/>
                        <a:t> time)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Minute</a:t>
                      </a:r>
                      <a:r>
                        <a:rPr lang="en-GB" baseline="0" dirty="0" smtClean="0"/>
                        <a:t> Ventilation = </a:t>
                      </a:r>
                      <a:r>
                        <a:rPr lang="en-GB" baseline="0" dirty="0" err="1" smtClean="0"/>
                        <a:t>Vt</a:t>
                      </a:r>
                      <a:r>
                        <a:rPr lang="en-GB" baseline="0" dirty="0" smtClean="0"/>
                        <a:t> x RR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Increase (PIP, PEEP, I:E</a:t>
                      </a:r>
                      <a:r>
                        <a:rPr lang="en-GB" baseline="0" dirty="0" smtClean="0"/>
                        <a:t> ratio)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Increase ∆PIP-PEEP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Opening Settings</a:t>
            </a:r>
            <a:endParaRPr lang="en-GB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29987" y="1589268"/>
          <a:ext cx="82296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Setting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Range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Rate – start physiological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15/min – (older child/adolescent)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20-30/min (infant/small child)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FiO2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100% and wean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PEEP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3-5 cm H</a:t>
                      </a:r>
                      <a:r>
                        <a:rPr lang="en-GB" baseline="-25000" dirty="0" smtClean="0"/>
                        <a:t>2</a:t>
                      </a:r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PIP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14-20 cm H</a:t>
                      </a:r>
                      <a:r>
                        <a:rPr lang="en-GB" baseline="-25000" dirty="0" smtClean="0"/>
                        <a:t>2</a:t>
                      </a:r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T</a:t>
                      </a:r>
                      <a:r>
                        <a:rPr lang="en-GB" baseline="-25000" dirty="0" smtClean="0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0.5-1 seconds (i:e ~ 1:2, increase to 1:3 etc if risk</a:t>
                      </a:r>
                      <a:r>
                        <a:rPr lang="en-GB" baseline="0" dirty="0" smtClean="0"/>
                        <a:t> of air trapping)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I:E</a:t>
                      </a:r>
                      <a:r>
                        <a:rPr lang="en-GB" baseline="0" dirty="0" smtClean="0"/>
                        <a:t> Ratio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1:2</a:t>
                      </a:r>
                      <a:r>
                        <a:rPr lang="en-GB" baseline="0" dirty="0" smtClean="0"/>
                        <a:t> to 1:4 (varies with Ti and rate)</a:t>
                      </a:r>
                    </a:p>
                    <a:p>
                      <a:r>
                        <a:rPr lang="en-GB" baseline="0" dirty="0" smtClean="0"/>
                        <a:t>(lower ratios improve oxygenation, higher ratios in asthma)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V</a:t>
                      </a:r>
                      <a:r>
                        <a:rPr lang="en-GB" baseline="-25000" dirty="0" err="1" smtClean="0"/>
                        <a:t>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7-10ml/kg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Monitoring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General</a:t>
            </a:r>
          </a:p>
          <a:p>
            <a:pPr lvl="1"/>
            <a:r>
              <a:rPr lang="en-GB" dirty="0" smtClean="0"/>
              <a:t>Chest movement, synchrony, cyanosis, heart rate</a:t>
            </a:r>
          </a:p>
          <a:p>
            <a:r>
              <a:rPr lang="en-GB" dirty="0" smtClean="0"/>
              <a:t>Oxygenation</a:t>
            </a:r>
          </a:p>
          <a:p>
            <a:pPr lvl="1"/>
            <a:r>
              <a:rPr lang="en-GB" dirty="0" smtClean="0"/>
              <a:t>Spontaneous </a:t>
            </a:r>
            <a:r>
              <a:rPr lang="en-GB" dirty="0" err="1" smtClean="0"/>
              <a:t>resp</a:t>
            </a:r>
            <a:r>
              <a:rPr lang="en-GB" dirty="0" smtClean="0"/>
              <a:t> rate/work of breathing (</a:t>
            </a:r>
            <a:r>
              <a:rPr lang="en-GB" dirty="0" err="1" smtClean="0"/>
              <a:t>unparalysed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O2 saturation, blood gases</a:t>
            </a:r>
          </a:p>
          <a:p>
            <a:r>
              <a:rPr lang="en-GB" dirty="0" smtClean="0"/>
              <a:t>Ventilation</a:t>
            </a:r>
          </a:p>
          <a:p>
            <a:pPr lvl="1"/>
            <a:r>
              <a:rPr lang="en-GB" dirty="0" smtClean="0"/>
              <a:t>ETCO2</a:t>
            </a:r>
          </a:p>
          <a:p>
            <a:pPr lvl="1"/>
            <a:r>
              <a:rPr lang="en-GB" dirty="0" err="1" smtClean="0"/>
              <a:t>Percutaneous</a:t>
            </a:r>
            <a:r>
              <a:rPr lang="en-GB" dirty="0" smtClean="0"/>
              <a:t> </a:t>
            </a:r>
            <a:r>
              <a:rPr lang="en-GB" dirty="0" err="1" smtClean="0"/>
              <a:t>Capnography</a:t>
            </a:r>
            <a:endParaRPr lang="en-GB" dirty="0" smtClean="0"/>
          </a:p>
          <a:p>
            <a:pPr lvl="1"/>
            <a:r>
              <a:rPr lang="en-GB" dirty="0" smtClean="0"/>
              <a:t>Blood gases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Synopsis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Goals and Indications</a:t>
            </a:r>
          </a:p>
          <a:p>
            <a:r>
              <a:rPr lang="en-GB" dirty="0" smtClean="0"/>
              <a:t>Modalities and equipment</a:t>
            </a:r>
          </a:p>
          <a:p>
            <a:r>
              <a:rPr lang="en-GB" dirty="0" err="1" smtClean="0"/>
              <a:t>Ventilatory</a:t>
            </a:r>
            <a:r>
              <a:rPr lang="en-GB" dirty="0" smtClean="0"/>
              <a:t> Strategies</a:t>
            </a:r>
          </a:p>
          <a:p>
            <a:r>
              <a:rPr lang="en-GB" dirty="0" smtClean="0"/>
              <a:t>Monitoring and weaning</a:t>
            </a:r>
          </a:p>
          <a:p>
            <a:r>
              <a:rPr lang="en-GB" dirty="0" smtClean="0"/>
              <a:t>Complications</a:t>
            </a:r>
          </a:p>
          <a:p>
            <a:r>
              <a:rPr lang="en-GB" dirty="0" smtClean="0"/>
              <a:t>Post-ventilation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Ventilator-associated Pneumonia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343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GB" dirty="0" smtClean="0"/>
              <a:t>Colonisation of the ETT with </a:t>
            </a:r>
            <a:r>
              <a:rPr lang="en-GB" dirty="0" err="1" smtClean="0"/>
              <a:t>aerogastric</a:t>
            </a:r>
            <a:r>
              <a:rPr lang="en-GB" dirty="0" smtClean="0"/>
              <a:t> organisms</a:t>
            </a:r>
          </a:p>
          <a:p>
            <a:pPr lvl="0">
              <a:buNone/>
            </a:pPr>
            <a:r>
              <a:rPr lang="en-GB" dirty="0" smtClean="0"/>
              <a:t>Translocation of organisms during suction</a:t>
            </a:r>
          </a:p>
          <a:p>
            <a:pPr lvl="0"/>
            <a:r>
              <a:rPr lang="en-GB" dirty="0" smtClean="0"/>
              <a:t>Fever</a:t>
            </a:r>
          </a:p>
          <a:p>
            <a:pPr lvl="0"/>
            <a:r>
              <a:rPr lang="en-GB" dirty="0" err="1" smtClean="0"/>
              <a:t>Hypoxaemia</a:t>
            </a:r>
            <a:endParaRPr lang="en-GB" dirty="0" smtClean="0"/>
          </a:p>
          <a:p>
            <a:pPr lvl="0"/>
            <a:r>
              <a:rPr lang="en-GB" dirty="0" smtClean="0"/>
              <a:t>Purulent tracheal secretions</a:t>
            </a:r>
          </a:p>
          <a:p>
            <a:pPr lvl="0"/>
            <a:r>
              <a:rPr lang="en-GB" dirty="0" smtClean="0"/>
              <a:t>Positive tracheal/BAL culture (Ps A, </a:t>
            </a:r>
            <a:r>
              <a:rPr lang="en-GB" dirty="0" err="1" smtClean="0"/>
              <a:t>Klebsiella</a:t>
            </a:r>
            <a:r>
              <a:rPr lang="en-GB" dirty="0" smtClean="0"/>
              <a:t>, </a:t>
            </a:r>
            <a:r>
              <a:rPr lang="en-GB" dirty="0" err="1" smtClean="0"/>
              <a:t>Serratia</a:t>
            </a:r>
            <a:r>
              <a:rPr lang="en-GB" dirty="0" smtClean="0"/>
              <a:t>, MRSA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Ventilator-associated Pneumonia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Prevention</a:t>
            </a:r>
          </a:p>
          <a:p>
            <a:pPr lvl="1"/>
            <a:r>
              <a:rPr lang="en-GB" dirty="0" smtClean="0"/>
              <a:t>Hand hygiene</a:t>
            </a:r>
          </a:p>
          <a:p>
            <a:pPr lvl="1"/>
            <a:r>
              <a:rPr lang="en-GB" dirty="0" smtClean="0"/>
              <a:t>Equipment hygiene,  Closed circuit /in-line suction</a:t>
            </a:r>
          </a:p>
          <a:p>
            <a:pPr lvl="1"/>
            <a:r>
              <a:rPr lang="en-GB" dirty="0" smtClean="0"/>
              <a:t>Frequent microbial surveillance (isolate pts w MDR-organisms)</a:t>
            </a:r>
          </a:p>
          <a:p>
            <a:pPr lvl="1"/>
            <a:r>
              <a:rPr lang="en-GB" dirty="0" smtClean="0"/>
              <a:t>Limit ventilation duration (use NIV, wean early)</a:t>
            </a:r>
          </a:p>
          <a:p>
            <a:pPr lvl="1"/>
            <a:r>
              <a:rPr lang="en-GB" dirty="0" smtClean="0"/>
              <a:t>↓ aspiration (cuffed ETT, H2 blockade, 30</a:t>
            </a:r>
            <a:r>
              <a:rPr lang="en-GB" baseline="30000" dirty="0" smtClean="0"/>
              <a:t>o</a:t>
            </a:r>
            <a:r>
              <a:rPr lang="en-GB" dirty="0" smtClean="0"/>
              <a:t> tilt, ↓GI dist)</a:t>
            </a:r>
          </a:p>
          <a:p>
            <a:r>
              <a:rPr lang="en-GB" dirty="0" smtClean="0"/>
              <a:t>Treatment </a:t>
            </a:r>
          </a:p>
          <a:p>
            <a:pPr lvl="1"/>
            <a:r>
              <a:rPr lang="en-GB" dirty="0" err="1" smtClean="0"/>
              <a:t>Physio</a:t>
            </a:r>
            <a:endParaRPr lang="en-GB" dirty="0" smtClean="0"/>
          </a:p>
          <a:p>
            <a:pPr lvl="1"/>
            <a:r>
              <a:rPr lang="en-GB" dirty="0" smtClean="0"/>
              <a:t>Empirical antibiotics (e.g. </a:t>
            </a:r>
            <a:r>
              <a:rPr lang="en-GB" dirty="0" err="1" smtClean="0"/>
              <a:t>Cipro</a:t>
            </a:r>
            <a:r>
              <a:rPr lang="en-GB" dirty="0" smtClean="0"/>
              <a:t>/</a:t>
            </a:r>
            <a:r>
              <a:rPr lang="en-GB" dirty="0" err="1" smtClean="0"/>
              <a:t>Vanc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Culture-guided antibiotics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Weaning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507665"/>
            <a:ext cx="8229600" cy="4114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Is the cause of ventilation improving?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Improving compliance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Improving gas exchange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Is the patient well oxygenated and ventilated?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O2 </a:t>
            </a:r>
            <a:r>
              <a:rPr lang="en-GB" sz="2400" dirty="0" err="1" smtClean="0"/>
              <a:t>sats</a:t>
            </a:r>
            <a:r>
              <a:rPr lang="en-GB" sz="2400" dirty="0" smtClean="0"/>
              <a:t>, Blood gases, cyanosis, EtCO2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/>
              <a:t>Can the patient tolerate the increase work?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Reducing heart rate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Reducing </a:t>
            </a:r>
            <a:r>
              <a:rPr lang="en-GB" sz="2400" dirty="0" err="1" smtClean="0"/>
              <a:t>spont</a:t>
            </a:r>
            <a:r>
              <a:rPr lang="en-GB" sz="2400" dirty="0" smtClean="0"/>
              <a:t> rate, recession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Extubation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/>
          </a:bodyPr>
          <a:lstStyle/>
          <a:p>
            <a:r>
              <a:rPr lang="en-GB" dirty="0" smtClean="0"/>
              <a:t>Airway safe</a:t>
            </a:r>
            <a:endParaRPr lang="en-GB" sz="2800" dirty="0" smtClean="0"/>
          </a:p>
          <a:p>
            <a:pPr lvl="1"/>
            <a:r>
              <a:rPr lang="en-GB" sz="2400" dirty="0" smtClean="0"/>
              <a:t>Stop feeds 4 hours prior/empty stomach</a:t>
            </a:r>
          </a:p>
          <a:p>
            <a:pPr lvl="1"/>
            <a:r>
              <a:rPr lang="en-GB" sz="2400" dirty="0" smtClean="0"/>
              <a:t>Is the airway patent (leak around the ETT, steroids?)</a:t>
            </a:r>
          </a:p>
          <a:p>
            <a:pPr lvl="1"/>
            <a:r>
              <a:rPr lang="en-GB" sz="2400" dirty="0" smtClean="0"/>
              <a:t>Airway reflexes present</a:t>
            </a:r>
          </a:p>
          <a:p>
            <a:pPr lvl="1"/>
            <a:r>
              <a:rPr lang="en-GB" sz="2400" dirty="0" smtClean="0"/>
              <a:t>Patient “awake” – sedation stopped</a:t>
            </a:r>
          </a:p>
          <a:p>
            <a:pPr lvl="1"/>
            <a:r>
              <a:rPr lang="en-GB" sz="2400" dirty="0" smtClean="0"/>
              <a:t>Suction secretions</a:t>
            </a:r>
          </a:p>
          <a:p>
            <a:r>
              <a:rPr lang="en-GB" dirty="0" err="1" smtClean="0"/>
              <a:t>Ventilatory</a:t>
            </a:r>
            <a:r>
              <a:rPr lang="en-GB" dirty="0" smtClean="0"/>
              <a:t> requirement minimal</a:t>
            </a:r>
          </a:p>
          <a:p>
            <a:pPr lvl="1"/>
            <a:r>
              <a:rPr lang="en-GB" sz="2400" dirty="0" smtClean="0"/>
              <a:t>Minimal oxygen requirement (FiO2 &lt; 25%)</a:t>
            </a:r>
          </a:p>
          <a:p>
            <a:pPr lvl="1"/>
            <a:r>
              <a:rPr lang="en-GB" sz="2400" dirty="0" smtClean="0"/>
              <a:t>Minimal rate</a:t>
            </a:r>
          </a:p>
          <a:p>
            <a:pPr lvl="1"/>
            <a:r>
              <a:rPr lang="en-GB" sz="2400" dirty="0" smtClean="0"/>
              <a:t>Minimal pressure support (0-10cmH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O)</a:t>
            </a:r>
            <a:endParaRPr lang="en-GB" sz="2800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Post-</a:t>
            </a:r>
            <a:r>
              <a:rPr lang="en-GB" dirty="0" err="1" smtClean="0"/>
              <a:t>Extubation</a:t>
            </a:r>
            <a:r>
              <a:rPr lang="en-GB" dirty="0" smtClean="0"/>
              <a:t>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ym typeface="Wingdings" pitchFamily="2" charset="2"/>
              </a:rPr>
              <a:t>Do not feed orally until well awake and airway safe</a:t>
            </a:r>
          </a:p>
          <a:p>
            <a:r>
              <a:rPr lang="en-GB" dirty="0" smtClean="0"/>
              <a:t>Continuous O2 monitoring</a:t>
            </a:r>
          </a:p>
          <a:p>
            <a:r>
              <a:rPr lang="en-GB" dirty="0" smtClean="0"/>
              <a:t>Monitor for respiratory distress/</a:t>
            </a:r>
            <a:r>
              <a:rPr lang="en-GB" dirty="0" err="1" smtClean="0"/>
              <a:t>stridor</a:t>
            </a:r>
            <a:endParaRPr lang="en-GB" dirty="0" smtClean="0"/>
          </a:p>
          <a:p>
            <a:r>
              <a:rPr lang="en-GB" dirty="0" smtClean="0"/>
              <a:t>Post-</a:t>
            </a:r>
            <a:r>
              <a:rPr lang="en-GB" dirty="0" err="1" smtClean="0"/>
              <a:t>extubation</a:t>
            </a:r>
            <a:r>
              <a:rPr lang="en-GB" dirty="0" smtClean="0"/>
              <a:t> blood gas (1-2 hrs)</a:t>
            </a:r>
          </a:p>
          <a:p>
            <a:r>
              <a:rPr lang="en-GB" dirty="0" smtClean="0"/>
              <a:t>Post-</a:t>
            </a:r>
            <a:r>
              <a:rPr lang="en-GB" dirty="0" err="1" smtClean="0"/>
              <a:t>extubation</a:t>
            </a:r>
            <a:r>
              <a:rPr lang="en-GB" dirty="0" smtClean="0"/>
              <a:t> CXR if indicated</a:t>
            </a:r>
          </a:p>
          <a:p>
            <a:r>
              <a:rPr lang="en-GB" dirty="0" smtClean="0"/>
              <a:t>May be </a:t>
            </a:r>
            <a:r>
              <a:rPr lang="en-GB" dirty="0" err="1" smtClean="0"/>
              <a:t>extubated</a:t>
            </a:r>
            <a:r>
              <a:rPr lang="en-GB" dirty="0" smtClean="0"/>
              <a:t> to CPAP/</a:t>
            </a:r>
            <a:r>
              <a:rPr lang="en-GB" dirty="0" err="1" smtClean="0"/>
              <a:t>BiPAP</a:t>
            </a:r>
            <a:r>
              <a:rPr lang="en-GB" dirty="0" smtClean="0"/>
              <a:t>/O2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Aim of ventilation should be optimise oxygenation and ventilation without causing undue damage</a:t>
            </a:r>
          </a:p>
          <a:p>
            <a:r>
              <a:rPr lang="en-GB" dirty="0" smtClean="0"/>
              <a:t>Ventilation can be avoided in many circumstances by early recognition of respiratory compromise/use of NIV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- 1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following are primary aims of mechanical ventilation – true or false?</a:t>
            </a:r>
          </a:p>
          <a:p>
            <a:pPr>
              <a:buNone/>
            </a:pPr>
            <a:r>
              <a:rPr lang="en-GB" dirty="0" smtClean="0"/>
              <a:t>A 	- 	Improvement of gas exchange</a:t>
            </a:r>
          </a:p>
          <a:p>
            <a:pPr>
              <a:buNone/>
            </a:pPr>
            <a:r>
              <a:rPr lang="en-GB" dirty="0" smtClean="0"/>
              <a:t>B	- 	Reduction of work of breathing</a:t>
            </a:r>
          </a:p>
          <a:p>
            <a:pPr>
              <a:buNone/>
            </a:pPr>
            <a:r>
              <a:rPr lang="en-GB" dirty="0" smtClean="0"/>
              <a:t>C	-	Treatment of pneumococcal disease</a:t>
            </a:r>
          </a:p>
          <a:p>
            <a:pPr>
              <a:buNone/>
            </a:pPr>
            <a:r>
              <a:rPr lang="en-GB" dirty="0" smtClean="0"/>
              <a:t>D	-	Improving patient comfort</a:t>
            </a:r>
          </a:p>
          <a:p>
            <a:pPr>
              <a:buNone/>
            </a:pPr>
            <a:r>
              <a:rPr lang="en-GB" dirty="0" smtClean="0"/>
              <a:t>E	-	Protection of the airway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- 2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True or False – Ventilator-associated pneumonia</a:t>
            </a:r>
          </a:p>
          <a:p>
            <a:pPr>
              <a:buNone/>
            </a:pPr>
            <a:r>
              <a:rPr lang="en-GB" dirty="0" smtClean="0"/>
              <a:t>A 	- 	May present with purulent ETT secretions</a:t>
            </a:r>
          </a:p>
          <a:p>
            <a:pPr>
              <a:buNone/>
            </a:pPr>
            <a:r>
              <a:rPr lang="en-GB" dirty="0" smtClean="0"/>
              <a:t>B	- 	May be prevented by hand hygiene</a:t>
            </a:r>
          </a:p>
          <a:p>
            <a:pPr>
              <a:buNone/>
            </a:pPr>
            <a:r>
              <a:rPr lang="en-GB" dirty="0" smtClean="0"/>
              <a:t>C	-	Is most commonly pneumococcal</a:t>
            </a:r>
          </a:p>
          <a:p>
            <a:pPr>
              <a:buNone/>
            </a:pPr>
            <a:r>
              <a:rPr lang="en-GB" dirty="0" smtClean="0"/>
              <a:t>D	-	Is restricted to the </a:t>
            </a:r>
            <a:r>
              <a:rPr lang="en-GB" dirty="0" err="1" smtClean="0"/>
              <a:t>immunocompromised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E	-	Does not require treatment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- 3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True or false - Oxygenation may be increased by:</a:t>
            </a:r>
          </a:p>
          <a:p>
            <a:pPr>
              <a:buNone/>
            </a:pPr>
            <a:r>
              <a:rPr lang="en-GB" dirty="0" smtClean="0"/>
              <a:t>A 	- 	Increasing FiO2</a:t>
            </a:r>
          </a:p>
          <a:p>
            <a:pPr>
              <a:buNone/>
            </a:pPr>
            <a:r>
              <a:rPr lang="en-GB" dirty="0" smtClean="0"/>
              <a:t>B	- 	Increasing the </a:t>
            </a:r>
            <a:r>
              <a:rPr lang="en-GB" dirty="0" err="1" smtClean="0"/>
              <a:t>inspiratory</a:t>
            </a:r>
            <a:r>
              <a:rPr lang="en-GB" dirty="0" smtClean="0"/>
              <a:t> time</a:t>
            </a:r>
          </a:p>
          <a:p>
            <a:pPr>
              <a:buNone/>
            </a:pPr>
            <a:r>
              <a:rPr lang="en-GB" dirty="0" smtClean="0"/>
              <a:t>C	-	Increasing the </a:t>
            </a:r>
            <a:r>
              <a:rPr lang="en-GB" dirty="0" err="1" smtClean="0"/>
              <a:t>ventilatory</a:t>
            </a:r>
            <a:r>
              <a:rPr lang="en-GB" dirty="0" smtClean="0"/>
              <a:t> rate</a:t>
            </a:r>
          </a:p>
          <a:p>
            <a:pPr>
              <a:buNone/>
            </a:pPr>
            <a:r>
              <a:rPr lang="en-GB" dirty="0" smtClean="0"/>
              <a:t>D	-	The use of a nasal airway</a:t>
            </a:r>
          </a:p>
          <a:p>
            <a:pPr>
              <a:buNone/>
            </a:pPr>
            <a:r>
              <a:rPr lang="en-GB" dirty="0" smtClean="0"/>
              <a:t>E	-	Increasing the PIP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- 4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True or false – The following are signs of respiratory compromise:</a:t>
            </a:r>
          </a:p>
          <a:p>
            <a:pPr>
              <a:buNone/>
            </a:pPr>
            <a:r>
              <a:rPr lang="en-GB" dirty="0" smtClean="0"/>
              <a:t>A 	- 	Cyanosis</a:t>
            </a:r>
          </a:p>
          <a:p>
            <a:pPr>
              <a:buNone/>
            </a:pPr>
            <a:r>
              <a:rPr lang="en-GB" dirty="0" smtClean="0"/>
              <a:t>B	- 	Grunting</a:t>
            </a:r>
          </a:p>
          <a:p>
            <a:pPr>
              <a:buNone/>
            </a:pPr>
            <a:r>
              <a:rPr lang="en-GB" dirty="0" smtClean="0"/>
              <a:t>C	-	Chest recessions</a:t>
            </a:r>
          </a:p>
          <a:p>
            <a:pPr>
              <a:buNone/>
            </a:pPr>
            <a:r>
              <a:rPr lang="en-GB" dirty="0" smtClean="0"/>
              <a:t>D	-	Fever</a:t>
            </a:r>
          </a:p>
          <a:p>
            <a:pPr>
              <a:buNone/>
            </a:pPr>
            <a:r>
              <a:rPr lang="en-GB" dirty="0" smtClean="0"/>
              <a:t>E	-	</a:t>
            </a:r>
            <a:r>
              <a:rPr lang="en-GB" dirty="0" err="1" smtClean="0"/>
              <a:t>Stridor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Goals and Indications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799"/>
          </a:xfrm>
        </p:spPr>
        <p:txBody>
          <a:bodyPr>
            <a:normAutofit/>
          </a:bodyPr>
          <a:lstStyle/>
          <a:p>
            <a:r>
              <a:rPr lang="en-GB" dirty="0" smtClean="0"/>
              <a:t>Why provide </a:t>
            </a:r>
            <a:r>
              <a:rPr lang="en-GB" dirty="0" err="1" smtClean="0"/>
              <a:t>ventilatory</a:t>
            </a:r>
            <a:r>
              <a:rPr lang="en-GB" dirty="0" smtClean="0"/>
              <a:t> support?</a:t>
            </a:r>
          </a:p>
          <a:p>
            <a:r>
              <a:rPr lang="en-GB" dirty="0" smtClean="0"/>
              <a:t>Respiratory failure (or impending)</a:t>
            </a:r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Hypoxic (Type I)</a:t>
            </a:r>
          </a:p>
          <a:p>
            <a:pPr lvl="1"/>
            <a:r>
              <a:rPr lang="en-GB" dirty="0" err="1" smtClean="0"/>
              <a:t>Hypercapnic</a:t>
            </a:r>
            <a:r>
              <a:rPr lang="en-GB" dirty="0" smtClean="0"/>
              <a:t> (Type II)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2503" y="2971800"/>
            <a:ext cx="7010400" cy="120032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“The inability of the respiratory system to meet the metabolic demands of the body through adequate gas exchange”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- 5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114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True or false – Regarding non-invasive ventilation</a:t>
            </a:r>
          </a:p>
          <a:p>
            <a:pPr>
              <a:buNone/>
            </a:pPr>
            <a:r>
              <a:rPr lang="en-GB" dirty="0" smtClean="0"/>
              <a:t>A 	- 	CPAP may prevent the need for intubation</a:t>
            </a:r>
          </a:p>
          <a:p>
            <a:pPr>
              <a:buNone/>
            </a:pPr>
            <a:r>
              <a:rPr lang="en-GB" dirty="0" smtClean="0"/>
              <a:t>B	-	There is a lower risk of secondary infection</a:t>
            </a:r>
          </a:p>
          <a:p>
            <a:pPr>
              <a:buNone/>
            </a:pPr>
            <a:r>
              <a:rPr lang="en-GB" dirty="0" smtClean="0"/>
              <a:t>C	-	It may be delivered by nose or by mask</a:t>
            </a:r>
          </a:p>
          <a:p>
            <a:pPr>
              <a:buNone/>
            </a:pPr>
            <a:r>
              <a:rPr lang="en-GB" dirty="0" smtClean="0"/>
              <a:t>D	-	It may be useful in </a:t>
            </a:r>
            <a:r>
              <a:rPr lang="en-GB" dirty="0" err="1" smtClean="0"/>
              <a:t>bronchiolitis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E	-	It does not improve oxygenation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	TTTTF</a:t>
            </a:r>
          </a:p>
          <a:p>
            <a:r>
              <a:rPr lang="en-GB" dirty="0" smtClean="0"/>
              <a:t>2	TTFFF</a:t>
            </a:r>
          </a:p>
          <a:p>
            <a:r>
              <a:rPr lang="en-GB" dirty="0" smtClean="0"/>
              <a:t>3	TTFTT</a:t>
            </a:r>
          </a:p>
          <a:p>
            <a:r>
              <a:rPr lang="en-GB" dirty="0" smtClean="0"/>
              <a:t>4	TTTFT</a:t>
            </a:r>
          </a:p>
          <a:p>
            <a:r>
              <a:rPr lang="en-GB" dirty="0" smtClean="0"/>
              <a:t>5	TTTTF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Goals of Ventilation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GB" dirty="0" smtClean="0"/>
              <a:t>Achieve and maintain adequate pulmonary gas exchange (blood gases, O</a:t>
            </a:r>
            <a:r>
              <a:rPr lang="en-GB" baseline="-25000" dirty="0" smtClean="0"/>
              <a:t>2</a:t>
            </a:r>
            <a:r>
              <a:rPr lang="en-GB" dirty="0" smtClean="0"/>
              <a:t> saturations)</a:t>
            </a:r>
          </a:p>
          <a:p>
            <a:r>
              <a:rPr lang="en-GB" dirty="0" smtClean="0"/>
              <a:t>Minimize the risk of lung injury</a:t>
            </a:r>
          </a:p>
          <a:p>
            <a:r>
              <a:rPr lang="en-GB" dirty="0" smtClean="0"/>
              <a:t>Reduce patient work of breathing</a:t>
            </a:r>
          </a:p>
          <a:p>
            <a:r>
              <a:rPr lang="en-GB" dirty="0" smtClean="0"/>
              <a:t>Optimize patient comfort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Signs of Respiratory Compromise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O2 saturations less then 90% (if available)</a:t>
            </a:r>
          </a:p>
          <a:p>
            <a:r>
              <a:rPr lang="en-GB" dirty="0" smtClean="0"/>
              <a:t>Central cyanosis</a:t>
            </a:r>
          </a:p>
          <a:p>
            <a:r>
              <a:rPr lang="en-GB" dirty="0" smtClean="0"/>
              <a:t>Paradoxical breathing</a:t>
            </a:r>
          </a:p>
          <a:p>
            <a:r>
              <a:rPr lang="en-GB" dirty="0" smtClean="0"/>
              <a:t>Chest recessions</a:t>
            </a:r>
          </a:p>
          <a:p>
            <a:r>
              <a:rPr lang="en-GB" dirty="0" err="1" smtClean="0"/>
              <a:t>Tachypnoea</a:t>
            </a:r>
            <a:endParaRPr lang="en-GB" dirty="0" smtClean="0"/>
          </a:p>
          <a:p>
            <a:r>
              <a:rPr lang="en-GB" dirty="0" smtClean="0"/>
              <a:t>Wheeze (or silent chest)</a:t>
            </a:r>
          </a:p>
          <a:p>
            <a:r>
              <a:rPr lang="en-GB" dirty="0" smtClean="0"/>
              <a:t>Grunting/Gasping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410200" y="2286000"/>
          <a:ext cx="228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/>
                <a:gridCol w="137160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&lt;2m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&gt;60/minute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2-11m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&gt;50/minute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1-5y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&gt;40/minute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Ventilatory</a:t>
            </a:r>
            <a:r>
              <a:rPr lang="en-GB" dirty="0" smtClean="0"/>
              <a:t> Optimisation - Airway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599"/>
          </a:xfrm>
        </p:spPr>
        <p:txBody>
          <a:bodyPr/>
          <a:lstStyle/>
          <a:p>
            <a:r>
              <a:rPr lang="en-GB" dirty="0" smtClean="0"/>
              <a:t>Nasal – nasal saline, nasal prong, </a:t>
            </a:r>
            <a:r>
              <a:rPr lang="en-GB" dirty="0" err="1" smtClean="0"/>
              <a:t>nasogastric</a:t>
            </a:r>
            <a:r>
              <a:rPr lang="en-GB" dirty="0" smtClean="0"/>
              <a:t> tube (pros/cons), nasopharyngeal airway</a:t>
            </a:r>
          </a:p>
          <a:p>
            <a:r>
              <a:rPr lang="en-GB" dirty="0" smtClean="0"/>
              <a:t>Oral – </a:t>
            </a:r>
            <a:r>
              <a:rPr lang="en-GB" dirty="0" err="1" smtClean="0"/>
              <a:t>oropharyngeal</a:t>
            </a:r>
            <a:r>
              <a:rPr lang="en-GB" dirty="0" smtClean="0"/>
              <a:t> airway, airway manoeuvres (</a:t>
            </a:r>
            <a:r>
              <a:rPr lang="en-GB" dirty="0" err="1" smtClean="0"/>
              <a:t>resus</a:t>
            </a:r>
            <a:r>
              <a:rPr lang="en-GB" dirty="0" smtClean="0"/>
              <a:t>)</a:t>
            </a:r>
            <a:endParaRPr lang="en-GB" dirty="0"/>
          </a:p>
        </p:txBody>
      </p:sp>
      <p:pic>
        <p:nvPicPr>
          <p:cNvPr id="4" name="Picture 4" descr="http://helid.digicollection.org/documents/s13431e/p302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532022"/>
            <a:ext cx="1752600" cy="2061058"/>
          </a:xfrm>
          <a:prstGeom prst="rect">
            <a:avLst/>
          </a:prstGeom>
          <a:noFill/>
        </p:spPr>
      </p:pic>
      <p:pic>
        <p:nvPicPr>
          <p:cNvPr id="1026" name="Picture 2" descr="http://helid.digicollection.org/documents/s13431e/p303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6" y="3505200"/>
            <a:ext cx="2209794" cy="2298187"/>
          </a:xfrm>
          <a:prstGeom prst="rect">
            <a:avLst/>
          </a:prstGeom>
          <a:noFill/>
        </p:spPr>
      </p:pic>
      <p:pic>
        <p:nvPicPr>
          <p:cNvPr id="1028" name="Picture 4" descr="http://helid.digicollection.org/documents/s13431e/p303b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21146" y="3428848"/>
            <a:ext cx="2038350" cy="18100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Ventilatory</a:t>
            </a:r>
            <a:r>
              <a:rPr lang="en-GB" dirty="0" smtClean="0"/>
              <a:t> Optimisation - </a:t>
            </a:r>
            <a:r>
              <a:rPr lang="en-GB" dirty="0" err="1" smtClean="0"/>
              <a:t>Physio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599"/>
          </a:xfrm>
        </p:spPr>
        <p:txBody>
          <a:bodyPr/>
          <a:lstStyle/>
          <a:p>
            <a:r>
              <a:rPr lang="en-GB" dirty="0" smtClean="0"/>
              <a:t>Prone positioning – may improve ventilation</a:t>
            </a:r>
          </a:p>
          <a:p>
            <a:r>
              <a:rPr lang="en-GB" dirty="0" smtClean="0"/>
              <a:t>Position affected lobe uppermost</a:t>
            </a:r>
          </a:p>
          <a:p>
            <a:r>
              <a:rPr lang="en-GB" dirty="0" smtClean="0"/>
              <a:t>Encourage cough</a:t>
            </a:r>
          </a:p>
          <a:p>
            <a:r>
              <a:rPr lang="en-GB" dirty="0" smtClean="0"/>
              <a:t>Percussion</a:t>
            </a:r>
          </a:p>
          <a:p>
            <a:r>
              <a:rPr lang="en-GB" dirty="0" smtClean="0"/>
              <a:t>Phys activity</a:t>
            </a:r>
          </a:p>
        </p:txBody>
      </p:sp>
      <p:pic>
        <p:nvPicPr>
          <p:cNvPr id="16386" name="Picture 2" descr="http://classconnection.s3.amazonaws.com/465/flashcards/626465/jpg/cpt13382956348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514600"/>
            <a:ext cx="4419600" cy="31966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Ventilatory</a:t>
            </a:r>
            <a:r>
              <a:rPr lang="en-GB" dirty="0" smtClean="0"/>
              <a:t> Optimisation -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67199"/>
          </a:xfrm>
        </p:spPr>
        <p:txBody>
          <a:bodyPr/>
          <a:lstStyle/>
          <a:p>
            <a:r>
              <a:rPr lang="en-GB" dirty="0" smtClean="0"/>
              <a:t>Bronchodilators</a:t>
            </a:r>
          </a:p>
          <a:p>
            <a:r>
              <a:rPr lang="en-GB" dirty="0" smtClean="0"/>
              <a:t>Adrenaline</a:t>
            </a:r>
          </a:p>
          <a:p>
            <a:r>
              <a:rPr lang="en-GB" dirty="0" smtClean="0"/>
              <a:t>Steroids</a:t>
            </a:r>
          </a:p>
          <a:p>
            <a:r>
              <a:rPr lang="en-GB" dirty="0" smtClean="0"/>
              <a:t>Nebulised saline</a:t>
            </a:r>
          </a:p>
          <a:p>
            <a:pPr lvl="1"/>
            <a:r>
              <a:rPr lang="en-GB" dirty="0" smtClean="0"/>
              <a:t>Being trialled in </a:t>
            </a:r>
            <a:r>
              <a:rPr lang="en-GB" dirty="0" err="1" smtClean="0"/>
              <a:t>bronchiolitis</a:t>
            </a:r>
            <a:r>
              <a:rPr lang="en-GB" dirty="0" smtClean="0"/>
              <a:t> (SABRE)</a:t>
            </a:r>
          </a:p>
          <a:p>
            <a:r>
              <a:rPr lang="en-GB" dirty="0" err="1" smtClean="0"/>
              <a:t>Mucolytics</a:t>
            </a:r>
            <a:endParaRPr lang="en-GB" dirty="0" smtClean="0"/>
          </a:p>
          <a:p>
            <a:pPr lvl="1"/>
            <a:r>
              <a:rPr lang="en-GB" dirty="0" smtClean="0"/>
              <a:t>May aid </a:t>
            </a:r>
            <a:r>
              <a:rPr lang="en-GB" dirty="0" err="1" smtClean="0"/>
              <a:t>reexpansion</a:t>
            </a:r>
            <a:r>
              <a:rPr lang="en-GB" dirty="0" smtClean="0"/>
              <a:t> of </a:t>
            </a:r>
            <a:r>
              <a:rPr lang="en-GB" dirty="0" err="1" smtClean="0"/>
              <a:t>atelectatic</a:t>
            </a:r>
            <a:r>
              <a:rPr lang="en-GB" dirty="0" smtClean="0"/>
              <a:t> lobe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Oxygen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r>
              <a:rPr lang="en-GB" dirty="0" smtClean="0"/>
              <a:t>Nasal prongs/catheter:</a:t>
            </a:r>
          </a:p>
          <a:p>
            <a:pPr lvl="1"/>
            <a:r>
              <a:rPr lang="en-GB" dirty="0" smtClean="0"/>
              <a:t>0.5-2l/min </a:t>
            </a:r>
            <a:r>
              <a:rPr lang="en-GB" dirty="0" smtClean="0">
                <a:sym typeface="Wingdings" pitchFamily="2" charset="2"/>
              </a:rPr>
              <a:t> 30-35% FiO</a:t>
            </a:r>
            <a:r>
              <a:rPr lang="en-GB" baseline="-25000" dirty="0" smtClean="0">
                <a:sym typeface="Wingdings" pitchFamily="2" charset="2"/>
              </a:rPr>
              <a:t>2 </a:t>
            </a:r>
            <a:endParaRPr lang="en-GB" dirty="0" smtClean="0">
              <a:sym typeface="Wingdings" pitchFamily="2" charset="2"/>
            </a:endParaRPr>
          </a:p>
          <a:p>
            <a:pPr lvl="1"/>
            <a:r>
              <a:rPr lang="en-GB" dirty="0" smtClean="0">
                <a:sym typeface="Wingdings" pitchFamily="2" charset="2"/>
              </a:rPr>
              <a:t>No humidification required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Nasal catheter (from </a:t>
            </a:r>
            <a:r>
              <a:rPr lang="en-GB" dirty="0" err="1" smtClean="0">
                <a:sym typeface="Wingdings" pitchFamily="2" charset="2"/>
              </a:rPr>
              <a:t>nares</a:t>
            </a:r>
            <a:r>
              <a:rPr lang="en-GB" dirty="0" smtClean="0">
                <a:sym typeface="Wingdings" pitchFamily="2" charset="2"/>
              </a:rPr>
              <a:t> to medial eyebrow)</a:t>
            </a:r>
            <a:endParaRPr lang="en-GB" dirty="0" smtClean="0"/>
          </a:p>
          <a:p>
            <a:r>
              <a:rPr lang="en-GB" dirty="0" smtClean="0"/>
              <a:t>Nasopharyngeal catheter:</a:t>
            </a:r>
          </a:p>
          <a:p>
            <a:pPr lvl="1"/>
            <a:r>
              <a:rPr lang="en-GB" dirty="0" smtClean="0"/>
              <a:t>1-2l/min </a:t>
            </a:r>
            <a:r>
              <a:rPr lang="en-GB" dirty="0" smtClean="0">
                <a:sym typeface="Wingdings" pitchFamily="2" charset="2"/>
              </a:rPr>
              <a:t> 45-60% FiO</a:t>
            </a:r>
            <a:r>
              <a:rPr lang="en-GB" baseline="-25000" dirty="0" smtClean="0">
                <a:sym typeface="Wingdings" pitchFamily="2" charset="2"/>
              </a:rPr>
              <a:t>2</a:t>
            </a:r>
            <a:r>
              <a:rPr lang="en-GB" dirty="0" smtClean="0">
                <a:sym typeface="Wingdings" pitchFamily="2" charset="2"/>
              </a:rPr>
              <a:t> (</a:t>
            </a:r>
            <a:r>
              <a:rPr lang="en-GB" dirty="0" err="1" smtClean="0">
                <a:sym typeface="Wingdings" pitchFamily="2" charset="2"/>
              </a:rPr>
              <a:t>xs</a:t>
            </a:r>
            <a:r>
              <a:rPr lang="en-GB" dirty="0" smtClean="0">
                <a:sym typeface="Wingdings" pitchFamily="2" charset="2"/>
              </a:rPr>
              <a:t>  gastric distension)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Humidification required</a:t>
            </a:r>
          </a:p>
          <a:p>
            <a:pPr lvl="1"/>
            <a:r>
              <a:rPr lang="en-GB" dirty="0" err="1" smtClean="0">
                <a:sym typeface="Wingdings" pitchFamily="2" charset="2"/>
              </a:rPr>
              <a:t>Nares</a:t>
            </a:r>
            <a:r>
              <a:rPr lang="en-GB" dirty="0" smtClean="0">
                <a:sym typeface="Wingdings" pitchFamily="2" charset="2"/>
              </a:rPr>
              <a:t> to tragus of the ear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pic>
        <p:nvPicPr>
          <p:cNvPr id="4" name="Picture 2" descr="http://helid.digicollection.org/documents/s13431e/p302a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1017807"/>
            <a:ext cx="2286000" cy="206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2291</TotalTime>
  <Words>1176</Words>
  <Application>Microsoft Office PowerPoint</Application>
  <PresentationFormat>On-screen Show (4:3)</PresentationFormat>
  <Paragraphs>290</Paragraphs>
  <Slides>31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1_Office Theme</vt:lpstr>
      <vt:lpstr>Ventilation in Pneumococcal Disease</vt:lpstr>
      <vt:lpstr>Synopsis</vt:lpstr>
      <vt:lpstr>Goals and Indications</vt:lpstr>
      <vt:lpstr>Goals of Ventilation</vt:lpstr>
      <vt:lpstr>Signs of Respiratory Compromise</vt:lpstr>
      <vt:lpstr>Ventilatory Optimisation - Airway</vt:lpstr>
      <vt:lpstr>Ventilatory Optimisation - Physio</vt:lpstr>
      <vt:lpstr>Ventilatory Optimisation - Drugs</vt:lpstr>
      <vt:lpstr>Oxygen Delivery</vt:lpstr>
      <vt:lpstr>Indications for Ventilatory Support</vt:lpstr>
      <vt:lpstr>Non-invasive Ventilation - 1</vt:lpstr>
      <vt:lpstr>Non-invasive Ventilation - 2</vt:lpstr>
      <vt:lpstr>Mechanical Ventilation - Kit</vt:lpstr>
      <vt:lpstr>Mechanic Ventilation Modes</vt:lpstr>
      <vt:lpstr>Volume vs Pressure Limitation</vt:lpstr>
      <vt:lpstr>Ventilator Settings</vt:lpstr>
      <vt:lpstr>Settings – Pressure vs Volume</vt:lpstr>
      <vt:lpstr>Opening Settings</vt:lpstr>
      <vt:lpstr>Monitoring</vt:lpstr>
      <vt:lpstr>Ventilator-associated Pneumonia</vt:lpstr>
      <vt:lpstr>Ventilator-associated Pneumonia</vt:lpstr>
      <vt:lpstr>Weaning</vt:lpstr>
      <vt:lpstr>Extubation</vt:lpstr>
      <vt:lpstr>Post-Extubation Care</vt:lpstr>
      <vt:lpstr>Summary</vt:lpstr>
      <vt:lpstr>MCQ - 1</vt:lpstr>
      <vt:lpstr>MCQ - 2</vt:lpstr>
      <vt:lpstr>MCQ - 3</vt:lpstr>
      <vt:lpstr>MCQ - 4</vt:lpstr>
      <vt:lpstr>MCQ - 5</vt:lpstr>
      <vt:lpstr>Answers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Morbidity and Mortality in &lt;5</dc:title>
  <dc:creator>Clare Nwokoro</dc:creator>
  <cp:lastModifiedBy>Clare Nwokoro</cp:lastModifiedBy>
  <cp:revision>119</cp:revision>
  <dcterms:created xsi:type="dcterms:W3CDTF">2006-08-16T00:00:00Z</dcterms:created>
  <dcterms:modified xsi:type="dcterms:W3CDTF">2013-02-08T12:26:00Z</dcterms:modified>
</cp:coreProperties>
</file>