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340" r:id="rId4"/>
    <p:sldId id="341" r:id="rId5"/>
    <p:sldId id="342" r:id="rId6"/>
    <p:sldId id="345" r:id="rId7"/>
    <p:sldId id="343" r:id="rId8"/>
    <p:sldId id="344" r:id="rId9"/>
    <p:sldId id="346" r:id="rId10"/>
    <p:sldId id="326" r:id="rId11"/>
    <p:sldId id="330" r:id="rId12"/>
    <p:sldId id="331" r:id="rId13"/>
    <p:sldId id="332" r:id="rId14"/>
    <p:sldId id="334" r:id="rId15"/>
    <p:sldId id="336" r:id="rId16"/>
    <p:sldId id="33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39" autoAdjust="0"/>
  </p:normalViewPr>
  <p:slideViewPr>
    <p:cSldViewPr>
      <p:cViewPr varScale="1">
        <p:scale>
          <a:sx n="48" d="100"/>
          <a:sy n="48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080D2-7542-4F84-95C3-3FF61AEB9130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F5585-7BDF-4944-9D8D-16083A89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lvl="1"/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F5585-7BDF-4944-9D8D-16083A89621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1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Vaccination of High Risk Populations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Chinedu Nwokoro</a:t>
            </a:r>
          </a:p>
          <a:p>
            <a:r>
              <a:rPr lang="en-GB" dirty="0" smtClean="0"/>
              <a:t>MB </a:t>
            </a:r>
            <a:r>
              <a:rPr lang="en-GB" dirty="0" err="1" smtClean="0"/>
              <a:t>BChir</a:t>
            </a:r>
            <a:r>
              <a:rPr lang="en-GB" dirty="0" smtClean="0"/>
              <a:t> MRCPCH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Vaccination is an effective strategy to reduce U5MR</a:t>
            </a:r>
          </a:p>
          <a:p>
            <a:r>
              <a:rPr lang="en-GB" dirty="0" smtClean="0"/>
              <a:t>Limited resources necessitate targeted efforts</a:t>
            </a:r>
          </a:p>
          <a:p>
            <a:pPr lvl="1"/>
            <a:r>
              <a:rPr lang="en-GB" dirty="0" smtClean="0"/>
              <a:t>Those at risk of severe disease</a:t>
            </a:r>
          </a:p>
          <a:p>
            <a:pPr lvl="1"/>
            <a:r>
              <a:rPr lang="en-GB" dirty="0" smtClean="0"/>
              <a:t>Those who are difficult to access</a:t>
            </a:r>
          </a:p>
          <a:p>
            <a:r>
              <a:rPr lang="en-GB" dirty="0" smtClean="0"/>
              <a:t>Modified strategies are required for </a:t>
            </a:r>
            <a:r>
              <a:rPr lang="en-GB" dirty="0" err="1" smtClean="0"/>
              <a:t>immunocompromised</a:t>
            </a:r>
            <a:r>
              <a:rPr lang="en-GB" dirty="0" smtClean="0"/>
              <a:t> groups</a:t>
            </a:r>
            <a:endParaRPr lang="en-GB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following are live vaccinations: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A 	- 	</a:t>
            </a:r>
            <a:r>
              <a:rPr lang="en-GB" dirty="0" smtClean="0"/>
              <a:t>MMR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B	- 	</a:t>
            </a:r>
            <a:r>
              <a:rPr lang="en-GB" dirty="0" smtClean="0"/>
              <a:t>Yellow Fever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C	-	</a:t>
            </a:r>
            <a:r>
              <a:rPr lang="en-GB" dirty="0" smtClean="0"/>
              <a:t>Tetanus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D	-	</a:t>
            </a:r>
            <a:r>
              <a:rPr lang="en-GB" dirty="0" smtClean="0"/>
              <a:t>BCG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	-	</a:t>
            </a:r>
            <a:r>
              <a:rPr lang="en-GB" dirty="0" smtClean="0"/>
              <a:t>Polio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- 2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True or False – </a:t>
            </a:r>
            <a:r>
              <a:rPr lang="en-GB" dirty="0" smtClean="0"/>
              <a:t>the following may cause immune compromise</a:t>
            </a:r>
          </a:p>
          <a:p>
            <a:pPr>
              <a:buNone/>
            </a:pPr>
            <a:r>
              <a:rPr lang="en-GB" dirty="0" smtClean="0"/>
              <a:t>A </a:t>
            </a:r>
            <a:r>
              <a:rPr lang="en-GB" dirty="0" smtClean="0"/>
              <a:t>	- 	</a:t>
            </a:r>
            <a:r>
              <a:rPr lang="en-GB" dirty="0" err="1" smtClean="0"/>
              <a:t>Nephrotic</a:t>
            </a:r>
            <a:r>
              <a:rPr lang="en-GB" dirty="0" smtClean="0"/>
              <a:t> Syndrome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B	- 	</a:t>
            </a:r>
            <a:r>
              <a:rPr lang="en-GB" dirty="0" smtClean="0"/>
              <a:t>1 week of high dose </a:t>
            </a:r>
            <a:r>
              <a:rPr lang="en-GB" dirty="0" err="1" smtClean="0"/>
              <a:t>prednisolone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C	-	</a:t>
            </a:r>
            <a:r>
              <a:rPr lang="en-GB" dirty="0" err="1" smtClean="0"/>
              <a:t>Splenectomy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D	-	</a:t>
            </a:r>
            <a:r>
              <a:rPr lang="en-GB" dirty="0" smtClean="0"/>
              <a:t>Malnourishment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	-	</a:t>
            </a:r>
            <a:r>
              <a:rPr lang="en-GB" dirty="0" smtClean="0"/>
              <a:t>HIV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- 3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Which patients may never receive live vaccines?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A 	- 	</a:t>
            </a:r>
            <a:r>
              <a:rPr lang="en-GB" dirty="0" smtClean="0"/>
              <a:t>Severe primary immune deficiency pts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B	- 	</a:t>
            </a:r>
            <a:r>
              <a:rPr lang="en-GB" dirty="0" smtClean="0"/>
              <a:t>HIV positive patients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C	-	</a:t>
            </a:r>
            <a:r>
              <a:rPr lang="en-GB" dirty="0" smtClean="0"/>
              <a:t>Patients who have received3 months oral 	</a:t>
            </a:r>
            <a:r>
              <a:rPr lang="en-GB" dirty="0" err="1" smtClean="0"/>
              <a:t>prednisolone</a:t>
            </a:r>
            <a:r>
              <a:rPr lang="en-GB" dirty="0" smtClean="0"/>
              <a:t> at high dose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D	-	</a:t>
            </a:r>
            <a:r>
              <a:rPr lang="en-GB" dirty="0" err="1" smtClean="0"/>
              <a:t>Immunosuppressed</a:t>
            </a:r>
            <a:r>
              <a:rPr lang="en-GB" dirty="0" smtClean="0"/>
              <a:t> </a:t>
            </a:r>
            <a:r>
              <a:rPr lang="en-GB" dirty="0" err="1" smtClean="0"/>
              <a:t>translant</a:t>
            </a:r>
            <a:r>
              <a:rPr lang="en-GB" dirty="0" smtClean="0"/>
              <a:t> recipients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	-	</a:t>
            </a:r>
            <a:r>
              <a:rPr lang="en-GB" dirty="0" smtClean="0"/>
              <a:t>Type 1 </a:t>
            </a:r>
            <a:r>
              <a:rPr lang="en-GB" dirty="0" smtClean="0"/>
              <a:t>Diabetics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- 4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Vaccinable</a:t>
            </a:r>
            <a:r>
              <a:rPr lang="en-GB" dirty="0" smtClean="0"/>
              <a:t> causes of under-5 mortality include?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A 	- 	</a:t>
            </a:r>
            <a:r>
              <a:rPr lang="en-GB" dirty="0" smtClean="0"/>
              <a:t>Accidental injury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B	- 	</a:t>
            </a:r>
            <a:r>
              <a:rPr lang="en-GB" dirty="0" smtClean="0"/>
              <a:t>Acute respiratory infection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C	-	</a:t>
            </a:r>
            <a:r>
              <a:rPr lang="en-GB" dirty="0" smtClean="0"/>
              <a:t>Diarrhoeal disease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D	-	</a:t>
            </a:r>
            <a:r>
              <a:rPr lang="en-GB" dirty="0" smtClean="0"/>
              <a:t>Measles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	-	</a:t>
            </a:r>
            <a:r>
              <a:rPr lang="en-GB" dirty="0" smtClean="0"/>
              <a:t>Preterm birth complications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MCQ - 5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True or false – </a:t>
            </a:r>
            <a:r>
              <a:rPr lang="en-GB" dirty="0" smtClean="0"/>
              <a:t>Vaccination of preterm babies is important because?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A 	- 	</a:t>
            </a:r>
            <a:r>
              <a:rPr lang="en-GB" dirty="0" smtClean="0"/>
              <a:t>Neonatal mortality is the same as u</a:t>
            </a:r>
            <a:r>
              <a:rPr lang="en-GB" dirty="0" smtClean="0"/>
              <a:t>nder-5 	mortality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B	-	</a:t>
            </a:r>
            <a:r>
              <a:rPr lang="en-GB" dirty="0" smtClean="0"/>
              <a:t>They have reduced </a:t>
            </a:r>
            <a:r>
              <a:rPr lang="en-GB" dirty="0" err="1" smtClean="0"/>
              <a:t>humoral</a:t>
            </a:r>
            <a:r>
              <a:rPr lang="en-GB" dirty="0" smtClean="0"/>
              <a:t> immunity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C	-	</a:t>
            </a:r>
            <a:r>
              <a:rPr lang="en-GB" dirty="0" smtClean="0"/>
              <a:t>They are usually malnourished</a:t>
            </a:r>
          </a:p>
          <a:p>
            <a:pPr>
              <a:buNone/>
            </a:pPr>
            <a:r>
              <a:rPr lang="en-GB" dirty="0" smtClean="0"/>
              <a:t>D -	They have high all-cause mortality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E	-	</a:t>
            </a:r>
            <a:r>
              <a:rPr lang="en-GB" dirty="0" smtClean="0"/>
              <a:t>They are easy to access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	</a:t>
            </a:r>
            <a:r>
              <a:rPr lang="en-GB" dirty="0" smtClean="0"/>
              <a:t>TTFTF</a:t>
            </a:r>
            <a:endParaRPr lang="en-GB" dirty="0" smtClean="0"/>
          </a:p>
          <a:p>
            <a:r>
              <a:rPr lang="en-GB" dirty="0" smtClean="0"/>
              <a:t>2	</a:t>
            </a:r>
            <a:r>
              <a:rPr lang="en-GB" dirty="0" smtClean="0"/>
              <a:t>TTTTT</a:t>
            </a:r>
            <a:endParaRPr lang="en-GB" dirty="0" smtClean="0"/>
          </a:p>
          <a:p>
            <a:r>
              <a:rPr lang="en-GB" dirty="0" smtClean="0"/>
              <a:t>3	</a:t>
            </a:r>
            <a:r>
              <a:rPr lang="en-GB" dirty="0" smtClean="0"/>
              <a:t>TFFTF</a:t>
            </a:r>
            <a:endParaRPr lang="en-GB" dirty="0" smtClean="0"/>
          </a:p>
          <a:p>
            <a:r>
              <a:rPr lang="en-GB" dirty="0" smtClean="0"/>
              <a:t>4</a:t>
            </a:r>
            <a:r>
              <a:rPr lang="en-GB" dirty="0" smtClean="0"/>
              <a:t>	FTTTF</a:t>
            </a:r>
            <a:endParaRPr lang="en-GB" dirty="0" smtClean="0"/>
          </a:p>
          <a:p>
            <a:r>
              <a:rPr lang="en-GB" dirty="0" smtClean="0"/>
              <a:t>5	</a:t>
            </a:r>
            <a:r>
              <a:rPr lang="en-GB" dirty="0" smtClean="0"/>
              <a:t>FTFTF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Synopsis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Importance of Vaccination for Child Mortality</a:t>
            </a:r>
          </a:p>
          <a:p>
            <a:r>
              <a:rPr lang="en-GB" dirty="0" smtClean="0"/>
              <a:t>Risk factors for vaccine-preventable disease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 of Vaccination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Vaccinable</a:t>
            </a:r>
            <a:r>
              <a:rPr lang="en-GB" dirty="0" smtClean="0"/>
              <a:t> causes of global under-5 mortality:</a:t>
            </a:r>
          </a:p>
          <a:p>
            <a:pPr lvl="1"/>
            <a:r>
              <a:rPr lang="en-GB" dirty="0" smtClean="0"/>
              <a:t>Pneumonia (18%)</a:t>
            </a:r>
          </a:p>
          <a:p>
            <a:pPr lvl="1"/>
            <a:r>
              <a:rPr lang="en-GB" dirty="0" smtClean="0"/>
              <a:t>Diarrhoea (11%)</a:t>
            </a:r>
          </a:p>
          <a:p>
            <a:pPr lvl="1"/>
            <a:r>
              <a:rPr lang="en-GB" dirty="0" smtClean="0"/>
              <a:t>Measles has reduced by 74% since ↑ coverage</a:t>
            </a:r>
          </a:p>
          <a:p>
            <a:r>
              <a:rPr lang="en-GB" dirty="0" smtClean="0"/>
              <a:t>Non-</a:t>
            </a:r>
            <a:r>
              <a:rPr lang="en-GB" dirty="0" err="1" smtClean="0"/>
              <a:t>vaccinable</a:t>
            </a:r>
            <a:r>
              <a:rPr lang="en-GB" dirty="0" smtClean="0"/>
              <a:t> causes</a:t>
            </a:r>
          </a:p>
          <a:p>
            <a:pPr lvl="1"/>
            <a:r>
              <a:rPr lang="en-GB" dirty="0" smtClean="0"/>
              <a:t>Premature birth (14%) – can be triggered by </a:t>
            </a:r>
            <a:r>
              <a:rPr lang="en-GB" dirty="0" err="1" smtClean="0"/>
              <a:t>infxn</a:t>
            </a:r>
            <a:endParaRPr lang="en-GB" dirty="0" smtClean="0"/>
          </a:p>
          <a:p>
            <a:pPr lvl="1"/>
            <a:r>
              <a:rPr lang="en-GB" dirty="0" smtClean="0"/>
              <a:t>Malnutrition (30%) – can be triggered by </a:t>
            </a:r>
            <a:r>
              <a:rPr lang="en-GB" dirty="0" err="1" smtClean="0"/>
              <a:t>infxn</a:t>
            </a:r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Efficacy of Vaccination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Cost effective + Long lasting</a:t>
            </a:r>
          </a:p>
          <a:p>
            <a:r>
              <a:rPr lang="en-GB" dirty="0" smtClean="0"/>
              <a:t>Requires high coverage for effectiveness</a:t>
            </a:r>
          </a:p>
          <a:p>
            <a:r>
              <a:rPr lang="en-GB" dirty="0" smtClean="0"/>
              <a:t>Supported by:</a:t>
            </a:r>
          </a:p>
          <a:p>
            <a:pPr lvl="1"/>
            <a:r>
              <a:rPr lang="en-GB" dirty="0" smtClean="0"/>
              <a:t>GAVI + National governments</a:t>
            </a:r>
          </a:p>
          <a:p>
            <a:pPr lvl="1"/>
            <a:r>
              <a:rPr lang="en-GB" dirty="0" smtClean="0"/>
              <a:t>WHO MDG targets</a:t>
            </a:r>
          </a:p>
          <a:p>
            <a:r>
              <a:rPr lang="en-GB" dirty="0" smtClean="0"/>
              <a:t>In resource poor settings must focus efforts</a:t>
            </a:r>
            <a:r>
              <a:rPr lang="en-GB" dirty="0" smtClean="0"/>
              <a:t> </a:t>
            </a:r>
            <a:r>
              <a:rPr lang="en-GB" dirty="0" smtClean="0"/>
              <a:t>on at risk population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Hard-to-reach Populations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Perpetuate health inequalities</a:t>
            </a:r>
          </a:p>
          <a:p>
            <a:r>
              <a:rPr lang="en-GB" dirty="0" smtClean="0"/>
              <a:t>Disproportionately poor/rural</a:t>
            </a:r>
          </a:p>
          <a:p>
            <a:r>
              <a:rPr lang="en-GB" dirty="0" smtClean="0"/>
              <a:t>Victims of conflict/civil war</a:t>
            </a:r>
          </a:p>
          <a:p>
            <a:r>
              <a:rPr lang="en-GB" dirty="0" smtClean="0"/>
              <a:t>Form an </a:t>
            </a:r>
            <a:r>
              <a:rPr lang="en-GB" dirty="0" err="1" smtClean="0"/>
              <a:t>infectable</a:t>
            </a:r>
            <a:r>
              <a:rPr lang="en-GB" dirty="0" smtClean="0"/>
              <a:t> reservoir for disease persistence (threaten herd immunity).</a:t>
            </a:r>
          </a:p>
          <a:p>
            <a:r>
              <a:rPr lang="en-GB" dirty="0" smtClean="0"/>
              <a:t>Supply difficulties</a:t>
            </a:r>
          </a:p>
          <a:p>
            <a:pPr lvl="1"/>
            <a:r>
              <a:rPr lang="en-GB" dirty="0" smtClean="0"/>
              <a:t>Cold chain required to preserve and distribute vaccines in rural areas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Vaccination of the </a:t>
            </a:r>
            <a:r>
              <a:rPr lang="en-GB" dirty="0" err="1" smtClean="0"/>
              <a:t>Immunocompromised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533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Live vaccines may undergo uncontrolled replication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964641"/>
          <a:ext cx="8610600" cy="330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79"/>
                <a:gridCol w="5874521"/>
              </a:tblGrid>
              <a:tr h="41365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Immunocompromise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Acceptability</a:t>
                      </a:r>
                      <a:r>
                        <a:rPr lang="en-GB" baseline="0" dirty="0" smtClean="0"/>
                        <a:t> of live vaccinations</a:t>
                      </a:r>
                      <a:endParaRPr lang="en-GB" dirty="0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GB" dirty="0" smtClean="0"/>
                        <a:t>Severe primary</a:t>
                      </a:r>
                      <a:r>
                        <a:rPr lang="en-GB" baseline="0" dirty="0" smtClean="0"/>
                        <a:t> ID disease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Never</a:t>
                      </a:r>
                      <a:endParaRPr lang="en-GB" dirty="0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GB" dirty="0" smtClean="0"/>
                        <a:t>Radio/chemotherapy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 months after completion of treatment</a:t>
                      </a:r>
                      <a:endParaRPr lang="en-GB" dirty="0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GB" dirty="0" smtClean="0"/>
                        <a:t>Transplant Recipient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Never while on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immunosuppression</a:t>
                      </a:r>
                      <a:endParaRPr lang="en-GB" dirty="0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GB" dirty="0" smtClean="0"/>
                        <a:t>BMT recipients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 year after receipt (longer if</a:t>
                      </a:r>
                      <a:r>
                        <a:rPr lang="en-GB" baseline="0" dirty="0" smtClean="0"/>
                        <a:t> GVHD)</a:t>
                      </a:r>
                      <a:endParaRPr lang="en-GB" dirty="0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GB" dirty="0" smtClean="0"/>
                        <a:t>High dose steroids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3m post completion (2mg/kg/day</a:t>
                      </a:r>
                      <a:r>
                        <a:rPr lang="en-GB" baseline="0" dirty="0" smtClean="0"/>
                        <a:t>  x 7d or 1mg/kg x 30d)</a:t>
                      </a:r>
                      <a:endParaRPr lang="en-GB" dirty="0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GB" dirty="0" smtClean="0"/>
                        <a:t>Other </a:t>
                      </a:r>
                      <a:r>
                        <a:rPr lang="en-GB" dirty="0" err="1" smtClean="0"/>
                        <a:t>imm</a:t>
                      </a:r>
                      <a:r>
                        <a:rPr lang="en-GB" dirty="0" smtClean="0"/>
                        <a:t>-suppression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6m post</a:t>
                      </a:r>
                      <a:r>
                        <a:rPr lang="en-GB" baseline="0" dirty="0" smtClean="0"/>
                        <a:t> completion</a:t>
                      </a:r>
                      <a:endParaRPr lang="en-GB" dirty="0"/>
                    </a:p>
                  </a:txBody>
                  <a:tcPr/>
                </a:tc>
              </a:tr>
              <a:tr h="413657">
                <a:tc>
                  <a:txBody>
                    <a:bodyPr/>
                    <a:lstStyle/>
                    <a:p>
                      <a:r>
                        <a:rPr lang="en-GB" dirty="0" smtClean="0"/>
                        <a:t>HIV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r>
                        <a:rPr lang="en-GB" baseline="0" dirty="0" smtClean="0"/>
                        <a:t> MMR/VZV/Yellow fever* unless CD4 &gt; 200-500, no BCG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4864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*Discuss with treating physician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Vaccination of Preterm Babies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Neonatal and infant mortality is the major contributor to U5MR</a:t>
            </a:r>
          </a:p>
          <a:p>
            <a:r>
              <a:rPr lang="en-GB" dirty="0" smtClean="0"/>
              <a:t>Preterm/LBW neonates have higher mortality still</a:t>
            </a:r>
          </a:p>
          <a:p>
            <a:r>
              <a:rPr lang="en-GB" dirty="0" err="1" smtClean="0"/>
              <a:t>Preterms</a:t>
            </a:r>
            <a:r>
              <a:rPr lang="en-GB" dirty="0" smtClean="0"/>
              <a:t> are relatively </a:t>
            </a:r>
            <a:r>
              <a:rPr lang="en-GB" dirty="0" err="1" smtClean="0"/>
              <a:t>immunocompromised</a:t>
            </a:r>
            <a:r>
              <a:rPr lang="en-GB" dirty="0" smtClean="0"/>
              <a:t> (lack of 3</a:t>
            </a:r>
            <a:r>
              <a:rPr lang="en-GB" baseline="30000" dirty="0" smtClean="0"/>
              <a:t>rd</a:t>
            </a:r>
            <a:r>
              <a:rPr lang="en-GB" dirty="0" smtClean="0"/>
              <a:t> trim </a:t>
            </a:r>
            <a:r>
              <a:rPr lang="en-GB" dirty="0" err="1" smtClean="0"/>
              <a:t>transplacental</a:t>
            </a:r>
            <a:r>
              <a:rPr lang="en-GB" dirty="0" smtClean="0"/>
              <a:t> </a:t>
            </a:r>
            <a:r>
              <a:rPr lang="en-GB" dirty="0" err="1" smtClean="0"/>
              <a:t>ab</a:t>
            </a:r>
            <a:r>
              <a:rPr lang="en-GB" dirty="0" smtClean="0"/>
              <a:t> transfer)</a:t>
            </a:r>
          </a:p>
          <a:p>
            <a:r>
              <a:rPr lang="en-GB" dirty="0" smtClean="0"/>
              <a:t>Vaccination is often forgotten due to stormy neonatal course, neonatologists must prevent undue delay in vaccinations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Vaccination in </a:t>
            </a:r>
            <a:r>
              <a:rPr lang="en-GB" dirty="0" err="1" smtClean="0"/>
              <a:t>Asplenia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err="1" smtClean="0"/>
              <a:t>Asplenia</a:t>
            </a:r>
            <a:r>
              <a:rPr lang="en-GB" dirty="0" smtClean="0"/>
              <a:t> ↑ sepsis risk from encapsulated orgs: </a:t>
            </a:r>
          </a:p>
          <a:p>
            <a:r>
              <a:rPr lang="en-GB" dirty="0" err="1" smtClean="0"/>
              <a:t>Pneumo</a:t>
            </a:r>
            <a:r>
              <a:rPr lang="en-GB" dirty="0" smtClean="0"/>
              <a:t> </a:t>
            </a:r>
            <a:r>
              <a:rPr lang="en-GB" dirty="0" err="1" smtClean="0"/>
              <a:t>vacc</a:t>
            </a:r>
            <a:r>
              <a:rPr lang="en-GB" dirty="0" smtClean="0"/>
              <a:t> 2-6/52 pre-</a:t>
            </a:r>
            <a:r>
              <a:rPr lang="en-GB" dirty="0" err="1" smtClean="0"/>
              <a:t>splenx</a:t>
            </a:r>
            <a:r>
              <a:rPr lang="en-GB" dirty="0" smtClean="0"/>
              <a:t> OR...</a:t>
            </a:r>
          </a:p>
          <a:p>
            <a:r>
              <a:rPr lang="en-GB" dirty="0" smtClean="0"/>
              <a:t> 2 weeks post-op</a:t>
            </a:r>
          </a:p>
          <a:p>
            <a:r>
              <a:rPr lang="en-GB" dirty="0" smtClean="0"/>
              <a:t>Consider PCV and Men ACWY booster for vaccinated subjects with newly acquired </a:t>
            </a:r>
            <a:r>
              <a:rPr lang="en-GB" dirty="0" err="1" smtClean="0"/>
              <a:t>asplenia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At-Risk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Patients with chronic disease affecting:</a:t>
            </a:r>
          </a:p>
          <a:p>
            <a:r>
              <a:rPr lang="en-GB" dirty="0" smtClean="0"/>
              <a:t>Heart, Lungs, Kidneys, Liver, Diabetes</a:t>
            </a:r>
          </a:p>
          <a:p>
            <a:r>
              <a:rPr lang="en-GB" dirty="0" smtClean="0"/>
              <a:t>Including </a:t>
            </a:r>
            <a:r>
              <a:rPr lang="en-GB" dirty="0" err="1" smtClean="0"/>
              <a:t>nephrotic</a:t>
            </a:r>
            <a:r>
              <a:rPr lang="en-GB" dirty="0" smtClean="0"/>
              <a:t> syndrome (</a:t>
            </a:r>
            <a:r>
              <a:rPr lang="en-GB" dirty="0" err="1" smtClean="0"/>
              <a:t>proteinuria</a:t>
            </a:r>
            <a:r>
              <a:rPr lang="en-GB" dirty="0" smtClean="0"/>
              <a:t>)</a:t>
            </a:r>
          </a:p>
          <a:p>
            <a:r>
              <a:rPr lang="en-GB" dirty="0" smtClean="0"/>
              <a:t>Or causing malnutrition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Should be particularly targeted for enhanced vaccination as they are at increased risk of </a:t>
            </a:r>
            <a:r>
              <a:rPr lang="en-GB" dirty="0" err="1" smtClean="0"/>
              <a:t>vaccinable</a:t>
            </a:r>
            <a:r>
              <a:rPr lang="en-GB" dirty="0" smtClean="0"/>
              <a:t> disease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454</Words>
  <Application>Microsoft Office PowerPoint</Application>
  <PresentationFormat>On-screen Show (4:3)</PresentationFormat>
  <Paragraphs>114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1_Office Theme</vt:lpstr>
      <vt:lpstr>Vaccination of High Risk Populations</vt:lpstr>
      <vt:lpstr>Synopsis</vt:lpstr>
      <vt:lpstr>Importance of Vaccination</vt:lpstr>
      <vt:lpstr>Efficacy of Vaccination</vt:lpstr>
      <vt:lpstr>Hard-to-reach Populations</vt:lpstr>
      <vt:lpstr>Vaccination of the Immunocompromised</vt:lpstr>
      <vt:lpstr>Vaccination of Preterm Babies</vt:lpstr>
      <vt:lpstr>Vaccination in Asplenia</vt:lpstr>
      <vt:lpstr>Other At-Risk Groups</vt:lpstr>
      <vt:lpstr>Summary</vt:lpstr>
      <vt:lpstr>MCQ - 1</vt:lpstr>
      <vt:lpstr>MCQ - 2</vt:lpstr>
      <vt:lpstr>MCQ - 3</vt:lpstr>
      <vt:lpstr>MCQ - 4</vt:lpstr>
      <vt:lpstr>MCQ - 5</vt:lpstr>
      <vt:lpstr>Answers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Morbidity and Mortality in &lt;5</dc:title>
  <dc:creator>Clare Nwokoro</dc:creator>
  <cp:lastModifiedBy>Clare Nwokoro</cp:lastModifiedBy>
  <cp:revision>132</cp:revision>
  <dcterms:created xsi:type="dcterms:W3CDTF">2006-08-16T00:00:00Z</dcterms:created>
  <dcterms:modified xsi:type="dcterms:W3CDTF">2013-02-03T07:20:40Z</dcterms:modified>
</cp:coreProperties>
</file>