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346" r:id="rId4"/>
    <p:sldId id="347" r:id="rId5"/>
    <p:sldId id="348" r:id="rId6"/>
    <p:sldId id="360" r:id="rId7"/>
    <p:sldId id="349" r:id="rId8"/>
    <p:sldId id="350" r:id="rId9"/>
    <p:sldId id="351" r:id="rId10"/>
    <p:sldId id="344" r:id="rId11"/>
    <p:sldId id="356" r:id="rId12"/>
    <p:sldId id="352" r:id="rId13"/>
    <p:sldId id="353" r:id="rId14"/>
    <p:sldId id="359" r:id="rId15"/>
    <p:sldId id="357" r:id="rId16"/>
    <p:sldId id="326" r:id="rId17"/>
    <p:sldId id="330" r:id="rId18"/>
    <p:sldId id="331" r:id="rId19"/>
    <p:sldId id="332" r:id="rId20"/>
    <p:sldId id="334" r:id="rId21"/>
    <p:sldId id="336" r:id="rId22"/>
    <p:sldId id="33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86" autoAdjust="0"/>
  </p:normalViewPr>
  <p:slideViewPr>
    <p:cSldViewPr>
      <p:cViewPr varScale="1">
        <p:scale>
          <a:sx n="58" d="100"/>
          <a:sy n="5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080D2-7542-4F84-95C3-3FF61AEB9130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F5585-7BDF-4944-9D8D-16083A8962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&lt;5 mortality reducing 1990-2010</a:t>
            </a:r>
            <a:r>
              <a:rPr lang="en-GB" baseline="0" dirty="0" smtClean="0"/>
              <a:t> 88/1000 live births to 57 (35%)</a:t>
            </a:r>
          </a:p>
          <a:p>
            <a:r>
              <a:rPr lang="en-GB" baseline="0" dirty="0" err="1" smtClean="0"/>
              <a:t>Incr</a:t>
            </a:r>
            <a:r>
              <a:rPr lang="en-GB" baseline="0" dirty="0" smtClean="0"/>
              <a:t> rate of decline 2.1% per year 1990-2010 to 2.6% pa 2005-2010</a:t>
            </a:r>
          </a:p>
          <a:p>
            <a:r>
              <a:rPr lang="en-GB" baseline="0" dirty="0" smtClean="0"/>
              <a:t>50% child deaths occur in WHO African Region rate of decline </a:t>
            </a:r>
            <a:r>
              <a:rPr lang="en-GB" baseline="0" dirty="0" err="1" smtClean="0"/>
              <a:t>incr</a:t>
            </a:r>
            <a:r>
              <a:rPr lang="en-GB" baseline="0" dirty="0" smtClean="0"/>
              <a:t> from 1.8-2.8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Childhood diseases are synergistic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Other home factors</a:t>
            </a:r>
          </a:p>
          <a:p>
            <a:r>
              <a:rPr lang="en-GB" dirty="0" smtClean="0"/>
              <a:t>Household air pollution, a well known risk factor for childhood pneumonia, places children </a:t>
            </a:r>
          </a:p>
          <a:p>
            <a:r>
              <a:rPr lang="en-GB" dirty="0" smtClean="0"/>
              <a:t>at particular risk for several reasons: their lungs </a:t>
            </a:r>
          </a:p>
          <a:p>
            <a:r>
              <a:rPr lang="en-GB" dirty="0" smtClean="0"/>
              <a:t>and immune systems are not fully developed, </a:t>
            </a:r>
          </a:p>
          <a:p>
            <a:r>
              <a:rPr lang="en-GB" dirty="0" smtClean="0"/>
              <a:t>they breathe more in proportion to their body </a:t>
            </a:r>
          </a:p>
          <a:p>
            <a:r>
              <a:rPr lang="en-GB" dirty="0" smtClean="0"/>
              <a:t>size and they often spend more time inside the </a:t>
            </a:r>
          </a:p>
          <a:p>
            <a:r>
              <a:rPr lang="en-GB" dirty="0" smtClean="0"/>
              <a:t>home.</a:t>
            </a:r>
          </a:p>
          <a:p>
            <a:r>
              <a:rPr lang="en-GB" dirty="0" smtClean="0"/>
              <a:t>11</a:t>
            </a:r>
          </a:p>
          <a:p>
            <a:r>
              <a:rPr lang="en-GB" dirty="0" smtClean="0"/>
              <a:t>Household air pollution in low-income countries </a:t>
            </a:r>
          </a:p>
          <a:p>
            <a:r>
              <a:rPr lang="en-GB" dirty="0" smtClean="0"/>
              <a:t>is due mainly to use of solid fuels (such as wood, </a:t>
            </a:r>
          </a:p>
          <a:p>
            <a:r>
              <a:rPr lang="en-GB" dirty="0" smtClean="0"/>
              <a:t>crop waste, animal dung and coal) for cooking </a:t>
            </a:r>
          </a:p>
          <a:p>
            <a:r>
              <a:rPr lang="en-GB" dirty="0" smtClean="0"/>
              <a:t>or heating in poorly ventilated open fires and </a:t>
            </a:r>
          </a:p>
          <a:p>
            <a:r>
              <a:rPr lang="en-GB" dirty="0" smtClean="0"/>
              <a:t>stoves. Today, around 3 billion people worldwide </a:t>
            </a:r>
          </a:p>
          <a:p>
            <a:r>
              <a:rPr lang="en-GB" dirty="0" smtClean="0"/>
              <a:t>use solid fuels as their main cooking fuel, and </a:t>
            </a:r>
          </a:p>
          <a:p>
            <a:r>
              <a:rPr lang="en-GB" dirty="0" smtClean="0"/>
              <a:t>the most recent estimates show that solid fuel use </a:t>
            </a:r>
          </a:p>
          <a:p>
            <a:r>
              <a:rPr lang="en-GB" dirty="0" smtClean="0"/>
              <a:t>contributed to nearly 2 million premature deaths </a:t>
            </a:r>
          </a:p>
          <a:p>
            <a:r>
              <a:rPr lang="en-GB" dirty="0" smtClean="0"/>
              <a:t>in 2004, nearly half of them due to childhood </a:t>
            </a:r>
          </a:p>
          <a:p>
            <a:r>
              <a:rPr lang="en-GB" dirty="0" smtClean="0"/>
              <a:t>pneumonia.</a:t>
            </a:r>
          </a:p>
          <a:p>
            <a:r>
              <a:rPr lang="en-GB" dirty="0" smtClean="0"/>
              <a:t>12</a:t>
            </a:r>
          </a:p>
          <a:p>
            <a:r>
              <a:rPr lang="en-GB" dirty="0" smtClean="0"/>
              <a:t>People in the poorest countries – particularly </a:t>
            </a:r>
          </a:p>
          <a:p>
            <a:r>
              <a:rPr lang="en-GB" dirty="0" smtClean="0"/>
              <a:t>South Asian and sub-Saharan African countries, </a:t>
            </a:r>
          </a:p>
          <a:p>
            <a:r>
              <a:rPr lang="en-GB" dirty="0" smtClean="0"/>
              <a:t>which have the most deaths due to pneumonia – </a:t>
            </a:r>
          </a:p>
          <a:p>
            <a:r>
              <a:rPr lang="en-GB" dirty="0" smtClean="0"/>
              <a:t>often use solid fuel (map 3.1). Within these countries it is likely that a larger share of people use </a:t>
            </a:r>
          </a:p>
          <a:p>
            <a:r>
              <a:rPr lang="en-GB" dirty="0" smtClean="0"/>
              <a:t>solid fuels in the poorest households or in rural </a:t>
            </a:r>
          </a:p>
          <a:p>
            <a:r>
              <a:rPr lang="en-GB" dirty="0" smtClean="0"/>
              <a:t>areas than in better-off households or urban </a:t>
            </a:r>
          </a:p>
          <a:p>
            <a:r>
              <a:rPr lang="en-GB" dirty="0" smtClean="0"/>
              <a:t>areas.</a:t>
            </a:r>
          </a:p>
          <a:p>
            <a:r>
              <a:rPr lang="en-GB" dirty="0" smtClean="0"/>
              <a:t>Overcrowded homes are also associated with </a:t>
            </a:r>
          </a:p>
          <a:p>
            <a:r>
              <a:rPr lang="en-GB" dirty="0" smtClean="0"/>
              <a:t>increased risk of childhood pneumonia</a:t>
            </a:r>
          </a:p>
          <a:p>
            <a:r>
              <a:rPr lang="en-GB" dirty="0" smtClean="0"/>
              <a:t>13</a:t>
            </a:r>
          </a:p>
          <a:p>
            <a:r>
              <a:rPr lang="en-GB" dirty="0" smtClean="0"/>
              <a:t> because </a:t>
            </a:r>
          </a:p>
          <a:p>
            <a:r>
              <a:rPr lang="en-GB" dirty="0" smtClean="0"/>
              <a:t>disease-causing pathogens can spread to more </a:t>
            </a:r>
          </a:p>
          <a:p>
            <a:r>
              <a:rPr lang="en-GB" dirty="0" smtClean="0"/>
              <a:t>people faster. Such is the case in slum environments, which typically have poor sanitation and other home risk factors that aid transmission. </a:t>
            </a:r>
          </a:p>
          <a:p>
            <a:r>
              <a:rPr lang="en-GB" dirty="0" smtClean="0"/>
              <a:t>Recent studies also suggest ambient particulate air pollution, often found in megacities, </a:t>
            </a:r>
          </a:p>
          <a:p>
            <a:r>
              <a:rPr lang="en-GB" dirty="0" smtClean="0"/>
              <a:t>may increase the risk of acute lower respiratory </a:t>
            </a:r>
          </a:p>
          <a:p>
            <a:r>
              <a:rPr lang="en-GB" dirty="0" smtClean="0"/>
              <a:t>infections.</a:t>
            </a:r>
          </a:p>
          <a:p>
            <a:r>
              <a:rPr lang="en-GB" dirty="0" smtClean="0"/>
              <a:t>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Effect of cigarette smoke extract (CSE) on the adhesion of 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Streptococcus </a:t>
            </a:r>
            <a:r>
              <a:rPr lang="en-GB" i="1" dirty="0" err="1">
                <a:latin typeface="Arial" charset="0"/>
                <a:ea typeface="msgothic" charset="0"/>
                <a:cs typeface="msgothic" charset="0"/>
              </a:rPr>
              <a:t>Pneumoniae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to; (A) BEAS2-B cells, and (B) human primary bronchial epithelial cells (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HBEpC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). CSE 1% increases adhesion to both cell types (*p&lt;0.05, and **p&lt;0.01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vs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control, n≥5). Data are expressed as mean (SEM) and are representative of four separate experiments for BEAS2-B, and two separate experiments for primary bronchial cells. CFU, colony forming unit.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n-GB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Effect of cigarette smokes extract (CSE) on A549 cells. (A) Incubation with CSE 0.5% and 1% increases </a:t>
            </a:r>
            <a:r>
              <a:rPr lang="en-GB" i="1" dirty="0">
                <a:latin typeface="Arial" charset="0"/>
                <a:ea typeface="msgothic" charset="0"/>
                <a:cs typeface="msgothic" charset="0"/>
              </a:rPr>
              <a:t>Streptococcus </a:t>
            </a:r>
            <a:r>
              <a:rPr lang="en-GB" i="1" dirty="0" err="1">
                <a:latin typeface="Arial" charset="0"/>
                <a:ea typeface="msgothic" charset="0"/>
                <a:cs typeface="msgothic" charset="0"/>
              </a:rPr>
              <a:t>pneumoniae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colony-forming units (CFU), indicating increased adhesion (*p&lt;0.05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vs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medium control). Data are represented as mean and SEM (n=8, and n=6 respectively). (B)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Coincubation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with a platelet-activating factor receptor (PAFR) blocker (10 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μM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CV-3988) attenuates CSE-stimulated adhesion (*p&lt;0.001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vs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without PAFR blocker).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Dimethyl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sulfoxide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(DMSO) at 1% does not affect adhesion. Data are represented as mean and SEM (n=8), and are representative of four separate experiments. (C) CSE 1% increases PAFR transcript level (*p&lt;0.01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vs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medium control). PAFR was assessed by quantitative real-time PCR and normalised for the housekeeping gene glyceraldehyde-3-phosphate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dehydrogenase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(GAPDH). Data are representative of two experiments with six replicates. (D) CSE 1% increases PAFR expression. Cells were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immunostained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with either mouse antihuman PAFR, or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isotypic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control and expression determined by flow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cytometry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Data are described as fold change in median florescence intensity (MFI) over medium control, adjusted for 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isotypic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control. Data are expressed as mean (SEM) fold change, and are from four separate experiments (*p&lt;0.01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vs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control).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5585-7BDF-4944-9D8D-16083A89621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Health Education to prevent Pneumonia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 Chinedu Nwokoro</a:t>
            </a:r>
          </a:p>
          <a:p>
            <a:r>
              <a:rPr lang="en-GB" dirty="0" smtClean="0"/>
              <a:t>MB </a:t>
            </a:r>
            <a:r>
              <a:rPr lang="en-GB" dirty="0" err="1" smtClean="0"/>
              <a:t>BChir</a:t>
            </a:r>
            <a:r>
              <a:rPr lang="en-GB" dirty="0" smtClean="0"/>
              <a:t> MRCPCH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Indoor Biomass Smoke (BMS)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242" t="31004" r="23242" b="10827"/>
          <a:stretch>
            <a:fillRect/>
          </a:stretch>
        </p:blipFill>
        <p:spPr bwMode="auto">
          <a:xfrm>
            <a:off x="1016811" y="1371594"/>
            <a:ext cx="7093882" cy="433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Indoor Biomass Smoke (BMS)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3048000" cy="3124199"/>
          </a:xfrm>
        </p:spPr>
        <p:txBody>
          <a:bodyPr>
            <a:normAutofit/>
          </a:bodyPr>
          <a:lstStyle/>
          <a:p>
            <a:r>
              <a:rPr lang="en-GB" dirty="0" smtClean="0"/>
              <a:t>↑Pneumonia</a:t>
            </a:r>
          </a:p>
          <a:p>
            <a:r>
              <a:rPr lang="en-GB" dirty="0" smtClean="0">
                <a:sym typeface="Wingdings" pitchFamily="2" charset="2"/>
              </a:rPr>
              <a:t>↓FEV1</a:t>
            </a:r>
          </a:p>
          <a:p>
            <a:r>
              <a:rPr lang="en-GB" dirty="0" smtClean="0"/>
              <a:t>↓Macrophage </a:t>
            </a:r>
            <a:r>
              <a:rPr lang="en-GB" dirty="0" err="1" smtClean="0"/>
              <a:t>phagocytosis</a:t>
            </a:r>
            <a:endParaRPr lang="en-GB" dirty="0" smtClean="0"/>
          </a:p>
          <a:p>
            <a:r>
              <a:rPr lang="en-GB" dirty="0" smtClean="0"/>
              <a:t>↑AMC</a:t>
            </a: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 smtClean="0">
              <a:sym typeface="Wingdings" pitchFamily="2" charset="2"/>
            </a:endParaRP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368" t="21654" r="20751" b="14764"/>
          <a:stretch>
            <a:fillRect/>
          </a:stretch>
        </p:blipFill>
        <p:spPr bwMode="auto">
          <a:xfrm>
            <a:off x="457201" y="1600200"/>
            <a:ext cx="5257800" cy="313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An external file that holds a picture, illustration, etc.&#10;Object name is 1743-8977-7-30-2.jpg Object name is 1743-8977-7-30-2.jpg"/>
          <p:cNvPicPr>
            <a:picLocks noChangeAspect="1" noChangeArrowheads="1"/>
          </p:cNvPicPr>
          <p:nvPr/>
        </p:nvPicPr>
        <p:blipFill>
          <a:blip r:embed="rId3" cstate="print"/>
          <a:srcRect t="10993" b="10993"/>
          <a:stretch>
            <a:fillRect/>
          </a:stretch>
        </p:blipFill>
        <p:spPr bwMode="auto">
          <a:xfrm>
            <a:off x="152400" y="1597399"/>
            <a:ext cx="5587270" cy="409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Effect of cigarette smoke extract (CSE) on the adhesion of Streptococcus 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Pneumoniae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to; (A) BEAS2-B cells, and (B) human primary bronchial epithelial cells (</a:t>
            </a:r>
            <a:r>
              <a:rPr lang="en-GB" sz="15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HBEpC</a:t>
            </a: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840" y="6205612"/>
            <a:ext cx="816480" cy="52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" y="1288936"/>
            <a:ext cx="7804800" cy="42743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Grigg J et al. Thorax 2012;67:908-913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685728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Copyright © BMJ Publishing Group Ltd &amp; British Thoracic Society.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Effect of cigarette smokes extract (CSE) on A549 cells.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5840" y="6205612"/>
            <a:ext cx="816480" cy="5227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040" y="2081019"/>
            <a:ext cx="7804800" cy="2688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Grigg J et al. Thorax 2012;67:908-913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685728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GB" sz="900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Copyright © BMJ Publishing Group Ltd &amp; British Thoracic Society. All rights reserved.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SHISHA SMOKING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Hookah, </a:t>
            </a:r>
            <a:r>
              <a:rPr lang="en-GB" dirty="0" err="1" smtClean="0"/>
              <a:t>waterpipe</a:t>
            </a:r>
            <a:r>
              <a:rPr lang="en-GB" dirty="0" smtClean="0"/>
              <a:t>, </a:t>
            </a:r>
            <a:r>
              <a:rPr lang="en-GB" dirty="0" err="1" smtClean="0"/>
              <a:t>narghile</a:t>
            </a:r>
            <a:endParaRPr lang="en-GB" dirty="0" smtClean="0"/>
          </a:p>
          <a:p>
            <a:pPr lvl="1"/>
            <a:r>
              <a:rPr lang="en-GB" dirty="0" smtClean="0"/>
              <a:t>Lower perception of harm</a:t>
            </a:r>
          </a:p>
          <a:p>
            <a:pPr lvl="1"/>
            <a:r>
              <a:rPr lang="en-GB" dirty="0" smtClean="0"/>
              <a:t>Increasing popularity </a:t>
            </a:r>
            <a:r>
              <a:rPr lang="en-GB" dirty="0" err="1" smtClean="0"/>
              <a:t>esp</a:t>
            </a:r>
            <a:r>
              <a:rPr lang="en-GB" dirty="0" smtClean="0"/>
              <a:t> in Arabic-speaking countries</a:t>
            </a:r>
          </a:p>
          <a:p>
            <a:pPr lvl="1"/>
            <a:r>
              <a:rPr lang="en-GB" dirty="0" smtClean="0"/>
              <a:t>Evidence of equivalent harms to cigarettes</a:t>
            </a:r>
          </a:p>
          <a:p>
            <a:pPr lvl="1"/>
            <a:r>
              <a:rPr lang="en-GB" dirty="0" smtClean="0"/>
              <a:t>Increased pneumonia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Indoor Air Pollution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Indoor biomass cooking</a:t>
            </a:r>
          </a:p>
          <a:p>
            <a:pPr lvl="1"/>
            <a:r>
              <a:rPr lang="en-GB" dirty="0" smtClean="0"/>
              <a:t>Alternative fuels</a:t>
            </a:r>
          </a:p>
          <a:p>
            <a:pPr lvl="2"/>
            <a:r>
              <a:rPr lang="en-GB" dirty="0" smtClean="0"/>
              <a:t>Electricity, LPG, biogas, solar power</a:t>
            </a:r>
          </a:p>
          <a:p>
            <a:pPr lvl="1"/>
            <a:r>
              <a:rPr lang="en-GB" dirty="0" smtClean="0"/>
              <a:t>Improved stoves </a:t>
            </a:r>
          </a:p>
          <a:p>
            <a:pPr lvl="2"/>
            <a:r>
              <a:rPr lang="en-GB" dirty="0" smtClean="0"/>
              <a:t>↑combustion, ↓emissions, ↓cook time</a:t>
            </a:r>
          </a:p>
          <a:p>
            <a:pPr lvl="1"/>
            <a:r>
              <a:rPr lang="en-GB" dirty="0" smtClean="0"/>
              <a:t>Improved environment (ventilation)</a:t>
            </a:r>
          </a:p>
          <a:p>
            <a:pPr lvl="1"/>
            <a:r>
              <a:rPr lang="en-GB" dirty="0" smtClean="0"/>
              <a:t>Behavioural (using dry fuel, avoidance) </a:t>
            </a:r>
          </a:p>
          <a:p>
            <a:r>
              <a:rPr lang="en-GB" dirty="0" smtClean="0"/>
              <a:t>Environmental tobacco smoke</a:t>
            </a:r>
          </a:p>
          <a:p>
            <a:pPr lvl="1"/>
            <a:r>
              <a:rPr lang="en-GB" dirty="0" smtClean="0"/>
              <a:t>Anti-smoking advice</a:t>
            </a:r>
          </a:p>
          <a:p>
            <a:pPr lvl="1"/>
            <a:r>
              <a:rPr lang="en-GB" dirty="0" err="1" smtClean="0"/>
              <a:t>Shisha</a:t>
            </a:r>
            <a:r>
              <a:rPr lang="en-GB" dirty="0" smtClean="0"/>
              <a:t> education</a:t>
            </a:r>
          </a:p>
        </p:txBody>
      </p:sp>
      <p:sp>
        <p:nvSpPr>
          <p:cNvPr id="4" name="Up Arrow 3"/>
          <p:cNvSpPr/>
          <p:nvPr/>
        </p:nvSpPr>
        <p:spPr>
          <a:xfrm>
            <a:off x="6400800" y="1676400"/>
            <a:ext cx="1143000" cy="25908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Up Arrow 4"/>
          <p:cNvSpPr/>
          <p:nvPr/>
        </p:nvSpPr>
        <p:spPr>
          <a:xfrm>
            <a:off x="7581927" y="1698168"/>
            <a:ext cx="1143000" cy="259080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29400" y="2514600"/>
            <a:ext cx="677108" cy="1066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3200" dirty="0" smtClean="0"/>
              <a:t>COST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805058" y="2389431"/>
            <a:ext cx="677108" cy="12954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GB" sz="3200" dirty="0" smtClean="0"/>
              <a:t>EFFECT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Pneumonia is a major killer</a:t>
            </a:r>
          </a:p>
          <a:p>
            <a:r>
              <a:rPr lang="en-GB" dirty="0" smtClean="0"/>
              <a:t>Effective interventions exist</a:t>
            </a:r>
          </a:p>
          <a:p>
            <a:r>
              <a:rPr lang="en-GB" dirty="0" smtClean="0"/>
              <a:t>Education can enhance delivery </a:t>
            </a:r>
          </a:p>
          <a:p>
            <a:r>
              <a:rPr lang="en-GB" dirty="0" smtClean="0"/>
              <a:t>Could help </a:t>
            </a:r>
            <a:r>
              <a:rPr lang="en-GB" dirty="0" smtClean="0"/>
              <a:t>save 1 million under-5 lives/year</a:t>
            </a:r>
            <a:endParaRPr lang="en-GB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/>
              <a:t>following are pneumonia risk factors? (T/F)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A 	- 	</a:t>
            </a:r>
            <a:r>
              <a:rPr lang="en-GB" dirty="0" smtClean="0"/>
              <a:t>Tobacco smoke exposure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	- 	</a:t>
            </a:r>
            <a:r>
              <a:rPr lang="en-GB" dirty="0" smtClean="0"/>
              <a:t>Low birth weight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	-	</a:t>
            </a:r>
            <a:r>
              <a:rPr lang="en-GB" dirty="0" smtClean="0"/>
              <a:t>Measles vaccination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D	-	</a:t>
            </a:r>
            <a:r>
              <a:rPr lang="en-GB" dirty="0" smtClean="0"/>
              <a:t>Poor hand hygiene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E	-	</a:t>
            </a:r>
            <a:r>
              <a:rPr lang="en-GB" dirty="0" smtClean="0"/>
              <a:t>Premature birth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- 2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True or False – </a:t>
            </a:r>
            <a:r>
              <a:rPr lang="en-GB" dirty="0" smtClean="0"/>
              <a:t>The following vaccines may directly protect against pneumonia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A 	- 	</a:t>
            </a:r>
            <a:r>
              <a:rPr lang="en-GB" dirty="0" smtClean="0"/>
              <a:t>Measles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	- 	</a:t>
            </a:r>
            <a:r>
              <a:rPr lang="en-GB" dirty="0" err="1" smtClean="0"/>
              <a:t>Haemophilus</a:t>
            </a:r>
            <a:r>
              <a:rPr lang="en-GB" dirty="0" smtClean="0"/>
              <a:t> </a:t>
            </a:r>
            <a:r>
              <a:rPr lang="en-GB" dirty="0" err="1" smtClean="0"/>
              <a:t>Influenzae</a:t>
            </a:r>
            <a:r>
              <a:rPr lang="en-GB" dirty="0" smtClean="0"/>
              <a:t> type B (</a:t>
            </a:r>
            <a:r>
              <a:rPr lang="en-GB" dirty="0" err="1" smtClean="0"/>
              <a:t>HiB</a:t>
            </a:r>
            <a:r>
              <a:rPr lang="en-GB" dirty="0" smtClean="0"/>
              <a:t>)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	-	</a:t>
            </a:r>
            <a:r>
              <a:rPr lang="en-GB" dirty="0" err="1" smtClean="0"/>
              <a:t>Pertussis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D	-	</a:t>
            </a:r>
            <a:r>
              <a:rPr lang="en-GB" dirty="0" smtClean="0"/>
              <a:t>Malaria vaccination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E	-	</a:t>
            </a:r>
            <a:r>
              <a:rPr lang="en-GB" dirty="0" err="1" smtClean="0"/>
              <a:t>Pneumoccal</a:t>
            </a:r>
            <a:r>
              <a:rPr lang="en-GB" dirty="0" smtClean="0"/>
              <a:t> conjugate vaccine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- 3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True or false </a:t>
            </a:r>
            <a:r>
              <a:rPr lang="en-GB" dirty="0" smtClean="0"/>
              <a:t>– Harm from i</a:t>
            </a:r>
            <a:r>
              <a:rPr lang="en-GB" dirty="0" smtClean="0"/>
              <a:t>ndoor Air Pollution may be reduced by</a:t>
            </a:r>
            <a:r>
              <a:rPr lang="en-GB" dirty="0" smtClean="0"/>
              <a:t>: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A 	- 	</a:t>
            </a:r>
            <a:r>
              <a:rPr lang="en-GB" dirty="0" smtClean="0"/>
              <a:t>Use of liquid petroleum gas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	- 	</a:t>
            </a:r>
            <a:r>
              <a:rPr lang="en-GB" dirty="0" smtClean="0"/>
              <a:t>Burning wood fuel while damp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	-	</a:t>
            </a:r>
            <a:r>
              <a:rPr lang="en-GB" dirty="0" smtClean="0"/>
              <a:t>Improving ventilation in cooking areas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D	-	</a:t>
            </a:r>
            <a:r>
              <a:rPr lang="en-GB" dirty="0" smtClean="0"/>
              <a:t>Keeping children away cooking </a:t>
            </a:r>
            <a:r>
              <a:rPr lang="en-GB" dirty="0" smtClean="0"/>
              <a:t>areas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E	</a:t>
            </a:r>
            <a:r>
              <a:rPr lang="en-GB" dirty="0" smtClean="0"/>
              <a:t>-	Using different stove designs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Synopsis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Scale of the problem</a:t>
            </a:r>
          </a:p>
          <a:p>
            <a:pPr lvl="1"/>
            <a:r>
              <a:rPr lang="en-GB" dirty="0" smtClean="0"/>
              <a:t>The need for education</a:t>
            </a:r>
          </a:p>
          <a:p>
            <a:r>
              <a:rPr lang="en-GB" dirty="0" smtClean="0"/>
              <a:t>Potential impact</a:t>
            </a:r>
            <a:endParaRPr lang="en-GB" dirty="0" smtClean="0"/>
          </a:p>
          <a:p>
            <a:r>
              <a:rPr lang="en-GB" dirty="0" smtClean="0"/>
              <a:t>Education Targets</a:t>
            </a:r>
          </a:p>
          <a:p>
            <a:pPr lvl="1"/>
            <a:r>
              <a:rPr lang="en-GB" dirty="0" smtClean="0"/>
              <a:t>Risk factors</a:t>
            </a:r>
          </a:p>
          <a:p>
            <a:pPr lvl="1"/>
            <a:r>
              <a:rPr lang="en-GB" dirty="0" smtClean="0"/>
              <a:t>Target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- 4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True or false – </a:t>
            </a:r>
            <a:r>
              <a:rPr lang="en-GB" dirty="0" err="1" smtClean="0"/>
              <a:t>Shisha</a:t>
            </a:r>
            <a:r>
              <a:rPr lang="en-GB" dirty="0" smtClean="0"/>
              <a:t> smoking is :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A 	- 	</a:t>
            </a:r>
            <a:r>
              <a:rPr lang="en-GB" dirty="0" smtClean="0"/>
              <a:t>Uncommon in Arab speaking countries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	- 	</a:t>
            </a:r>
            <a:r>
              <a:rPr lang="en-GB" dirty="0" smtClean="0"/>
              <a:t>Safer than cigarette smoking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	-	</a:t>
            </a:r>
            <a:r>
              <a:rPr lang="en-GB" dirty="0" smtClean="0"/>
              <a:t>A cause of increased pneumonia risk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D	-	</a:t>
            </a:r>
            <a:r>
              <a:rPr lang="en-GB" dirty="0" smtClean="0"/>
              <a:t>Not addictive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E	-	</a:t>
            </a:r>
            <a:r>
              <a:rPr lang="en-GB" dirty="0" smtClean="0"/>
              <a:t>Reducing in popularity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- 5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114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True or false – </a:t>
            </a:r>
            <a:r>
              <a:rPr lang="en-GB" dirty="0" smtClean="0"/>
              <a:t>Tobacco smoke: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A 	- 	</a:t>
            </a:r>
            <a:r>
              <a:rPr lang="en-GB" dirty="0" smtClean="0"/>
              <a:t>Increases epithelial PAF receptor expression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B	-	</a:t>
            </a:r>
            <a:r>
              <a:rPr lang="en-GB" dirty="0" smtClean="0"/>
              <a:t>Enhances pneumococcal adhesion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C	-	</a:t>
            </a:r>
            <a:r>
              <a:rPr lang="en-GB" dirty="0" smtClean="0"/>
              <a:t>Is safer if it is </a:t>
            </a:r>
            <a:r>
              <a:rPr lang="en-GB" dirty="0" err="1" smtClean="0"/>
              <a:t>shisha</a:t>
            </a:r>
            <a:r>
              <a:rPr lang="en-GB" dirty="0" smtClean="0"/>
              <a:t> tobacco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D	-	</a:t>
            </a:r>
            <a:r>
              <a:rPr lang="en-GB" dirty="0" smtClean="0"/>
              <a:t>Is not a source of indoor air pollution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E	-	</a:t>
            </a:r>
            <a:r>
              <a:rPr lang="en-GB" dirty="0" smtClean="0"/>
              <a:t>Is primarily a European problem</a:t>
            </a: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	</a:t>
            </a:r>
            <a:r>
              <a:rPr lang="en-GB" dirty="0" smtClean="0"/>
              <a:t>TTFTT</a:t>
            </a:r>
            <a:endParaRPr lang="en-GB" dirty="0" smtClean="0"/>
          </a:p>
          <a:p>
            <a:r>
              <a:rPr lang="en-GB" dirty="0" smtClean="0"/>
              <a:t>2	</a:t>
            </a:r>
            <a:r>
              <a:rPr lang="en-GB" dirty="0" smtClean="0"/>
              <a:t>FTFFT</a:t>
            </a:r>
            <a:endParaRPr lang="en-GB" dirty="0" smtClean="0"/>
          </a:p>
          <a:p>
            <a:r>
              <a:rPr lang="en-GB" dirty="0" smtClean="0"/>
              <a:t>3	</a:t>
            </a:r>
            <a:r>
              <a:rPr lang="en-GB" dirty="0" smtClean="0"/>
              <a:t>TFTTT</a:t>
            </a:r>
            <a:endParaRPr lang="en-GB" dirty="0" smtClean="0"/>
          </a:p>
          <a:p>
            <a:r>
              <a:rPr lang="en-GB" dirty="0" smtClean="0"/>
              <a:t>4	</a:t>
            </a:r>
            <a:r>
              <a:rPr lang="en-GB" dirty="0" smtClean="0"/>
              <a:t>FFTFF</a:t>
            </a:r>
            <a:endParaRPr lang="en-GB" dirty="0" smtClean="0"/>
          </a:p>
          <a:p>
            <a:r>
              <a:rPr lang="en-GB" dirty="0" smtClean="0"/>
              <a:t>5	</a:t>
            </a:r>
            <a:r>
              <a:rPr lang="en-GB" dirty="0" smtClean="0"/>
              <a:t>TTFFF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the Problem</a:t>
            </a:r>
            <a:endParaRPr lang="en-GB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945" t="15256" r="24625" b="7382"/>
          <a:stretch>
            <a:fillRect/>
          </a:stretch>
        </p:blipFill>
        <p:spPr bwMode="auto">
          <a:xfrm>
            <a:off x="233991" y="1362239"/>
            <a:ext cx="4746348" cy="435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1371600"/>
            <a:ext cx="388620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18% global U5MR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1.2m deaths/year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Pneum</a:t>
            </a:r>
            <a:r>
              <a:rPr lang="en-GB" sz="3000" dirty="0" smtClean="0"/>
              <a:t> 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interventions </a:t>
            </a:r>
            <a:r>
              <a:rPr lang="en-GB" sz="3000" dirty="0" smtClean="0"/>
              <a:t>could ↓U5MR 17%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(</a:t>
            </a:r>
            <a:r>
              <a:rPr kumimoji="0" lang="en-GB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Niessen</a:t>
            </a:r>
            <a:r>
              <a:rPr kumimoji="0" lang="en-GB" sz="1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al., 2009, WHO </a:t>
            </a:r>
            <a:r>
              <a:rPr lang="en-GB" sz="1900" dirty="0" smtClean="0"/>
              <a:t>bulletin)</a:t>
            </a: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Education must target modifiable risks</a:t>
            </a:r>
            <a:endParaRPr lang="en-GB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+ Modifiable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Nutrition</a:t>
            </a:r>
          </a:p>
          <a:p>
            <a:r>
              <a:rPr lang="en-GB" dirty="0" smtClean="0"/>
              <a:t>Immunisation</a:t>
            </a:r>
          </a:p>
          <a:p>
            <a:r>
              <a:rPr lang="en-GB" dirty="0" err="1" smtClean="0"/>
              <a:t>Comorbidity</a:t>
            </a:r>
            <a:endParaRPr lang="en-GB" dirty="0" smtClean="0"/>
          </a:p>
          <a:p>
            <a:r>
              <a:rPr lang="en-GB" dirty="0" smtClean="0"/>
              <a:t>Air Pollution</a:t>
            </a:r>
          </a:p>
          <a:p>
            <a:r>
              <a:rPr lang="en-GB" dirty="0" smtClean="0"/>
              <a:t>Domestic Hygiene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343400" y="1255216"/>
            <a:ext cx="4343400" cy="4154984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/>
              <a:t>Intervention success is limited by resource but also by population awareness</a:t>
            </a:r>
          </a:p>
          <a:p>
            <a:endParaRPr lang="en-GB" sz="2400" dirty="0" smtClean="0"/>
          </a:p>
          <a:p>
            <a:r>
              <a:rPr lang="en-GB" sz="2400" dirty="0" smtClean="0"/>
              <a:t>Education programmes should be targeted and optimised for maximal effect</a:t>
            </a:r>
          </a:p>
          <a:p>
            <a:endParaRPr lang="en-GB" sz="2400" dirty="0" smtClean="0"/>
          </a:p>
          <a:p>
            <a:r>
              <a:rPr lang="en-GB" sz="2400" dirty="0" smtClean="0"/>
              <a:t>UNICEF </a:t>
            </a:r>
            <a:r>
              <a:rPr lang="en-GB" sz="2400" dirty="0" smtClean="0"/>
              <a:t>Communications Framework For New Vaccines and Child Survival 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0910" t="16240" r="23518" b="22638"/>
          <a:stretch>
            <a:fillRect/>
          </a:stretch>
        </p:blipFill>
        <p:spPr bwMode="auto">
          <a:xfrm>
            <a:off x="446316" y="1210666"/>
            <a:ext cx="3429000" cy="460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Nutrition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239"/>
            <a:ext cx="8229600" cy="4343400"/>
          </a:xfrm>
        </p:spPr>
        <p:txBody>
          <a:bodyPr>
            <a:normAutofit/>
          </a:bodyPr>
          <a:lstStyle/>
          <a:p>
            <a:r>
              <a:rPr lang="en-GB" dirty="0" smtClean="0"/>
              <a:t>Maternal</a:t>
            </a:r>
          </a:p>
          <a:p>
            <a:pPr lvl="1"/>
            <a:r>
              <a:rPr lang="en-GB" dirty="0" smtClean="0"/>
              <a:t>Premature birth/LBW</a:t>
            </a:r>
          </a:p>
          <a:p>
            <a:pPr lvl="1"/>
            <a:r>
              <a:rPr lang="en-GB" dirty="0" smtClean="0"/>
              <a:t>Maternal/child </a:t>
            </a:r>
            <a:r>
              <a:rPr lang="en-GB" dirty="0" err="1" smtClean="0"/>
              <a:t>perinatal</a:t>
            </a:r>
            <a:r>
              <a:rPr lang="en-GB" dirty="0" smtClean="0"/>
              <a:t> morbidity</a:t>
            </a:r>
          </a:p>
          <a:p>
            <a:r>
              <a:rPr lang="en-GB" dirty="0" smtClean="0"/>
              <a:t>Exclusive breastfeeding</a:t>
            </a:r>
          </a:p>
          <a:p>
            <a:pPr lvl="1"/>
            <a:r>
              <a:rPr lang="en-GB" dirty="0" smtClean="0"/>
              <a:t>At least 6m</a:t>
            </a:r>
          </a:p>
          <a:p>
            <a:pPr lvl="1"/>
            <a:r>
              <a:rPr lang="en-GB" dirty="0" err="1" smtClean="0"/>
              <a:t>Humoral</a:t>
            </a:r>
            <a:r>
              <a:rPr lang="en-GB" dirty="0" smtClean="0"/>
              <a:t> and innate immunity</a:t>
            </a:r>
          </a:p>
          <a:p>
            <a:r>
              <a:rPr lang="en-GB" dirty="0" smtClean="0"/>
              <a:t>Micronutrient supplementation</a:t>
            </a:r>
          </a:p>
          <a:p>
            <a:pPr lvl="1"/>
            <a:r>
              <a:rPr lang="en-GB" dirty="0" smtClean="0"/>
              <a:t>Zn, </a:t>
            </a:r>
            <a:r>
              <a:rPr lang="en-GB" dirty="0" err="1" smtClean="0"/>
              <a:t>Vit</a:t>
            </a:r>
            <a:r>
              <a:rPr lang="en-GB" dirty="0" smtClean="0"/>
              <a:t> 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Nutrition - Breastfeeding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551213"/>
            <a:ext cx="5105400" cy="4343400"/>
          </a:xfrm>
        </p:spPr>
        <p:txBody>
          <a:bodyPr>
            <a:normAutofit/>
          </a:bodyPr>
          <a:lstStyle/>
          <a:p>
            <a:r>
              <a:rPr lang="en-GB" dirty="0" smtClean="0"/>
              <a:t>RR of pneumonia morbidity</a:t>
            </a:r>
          </a:p>
          <a:p>
            <a:pPr>
              <a:buNone/>
            </a:pPr>
            <a:r>
              <a:rPr lang="en-GB" dirty="0" smtClean="0"/>
              <a:t>	and...</a:t>
            </a:r>
          </a:p>
          <a:p>
            <a:r>
              <a:rPr lang="en-GB" dirty="0" smtClean="0"/>
              <a:t>RR of pneumonia mortality</a:t>
            </a:r>
          </a:p>
          <a:p>
            <a:r>
              <a:rPr lang="en-GB" dirty="0" smtClean="0"/>
              <a:t>Are reduced by partial and exclusive breastfeeding </a:t>
            </a:r>
          </a:p>
          <a:p>
            <a:r>
              <a:rPr lang="en-GB" dirty="0" smtClean="0"/>
              <a:t>Also limits diarrhoea</a:t>
            </a:r>
          </a:p>
          <a:p>
            <a:r>
              <a:rPr lang="en-GB" dirty="0" smtClean="0"/>
              <a:t>Cost-effective</a:t>
            </a:r>
          </a:p>
          <a:p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527" t="16240" r="24902" b="27067"/>
          <a:stretch>
            <a:fillRect/>
          </a:stretch>
        </p:blipFill>
        <p:spPr bwMode="auto">
          <a:xfrm>
            <a:off x="304800" y="1524000"/>
            <a:ext cx="3326750" cy="4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Immunisation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Direct</a:t>
            </a:r>
          </a:p>
          <a:p>
            <a:pPr lvl="1"/>
            <a:r>
              <a:rPr lang="en-GB" dirty="0" err="1" smtClean="0"/>
              <a:t>HiB</a:t>
            </a:r>
            <a:endParaRPr lang="en-GB" dirty="0" smtClean="0"/>
          </a:p>
          <a:p>
            <a:pPr lvl="1"/>
            <a:r>
              <a:rPr lang="en-GB" dirty="0" smtClean="0"/>
              <a:t>PCV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Indirect</a:t>
            </a:r>
          </a:p>
          <a:p>
            <a:pPr lvl="1"/>
            <a:r>
              <a:rPr lang="en-GB" dirty="0" err="1" smtClean="0"/>
              <a:t>Pertussis</a:t>
            </a:r>
            <a:endParaRPr lang="en-GB" dirty="0" smtClean="0"/>
          </a:p>
          <a:p>
            <a:pPr lvl="1"/>
            <a:r>
              <a:rPr lang="en-GB" dirty="0" smtClean="0"/>
              <a:t>Measles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Comorbidity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Diarrhoeal disease</a:t>
            </a:r>
          </a:p>
          <a:p>
            <a:pPr lvl="1"/>
            <a:r>
              <a:rPr lang="en-GB" dirty="0" smtClean="0"/>
              <a:t>Causes poor nutrition</a:t>
            </a:r>
          </a:p>
          <a:p>
            <a:pPr lvl="1"/>
            <a:r>
              <a:rPr lang="en-GB" dirty="0" smtClean="0"/>
              <a:t>Reduces immunity</a:t>
            </a:r>
          </a:p>
          <a:p>
            <a:pPr lvl="1"/>
            <a:r>
              <a:rPr lang="en-GB" dirty="0" smtClean="0"/>
              <a:t>Common preventative strategies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HIV prevalence</a:t>
            </a:r>
          </a:p>
          <a:p>
            <a:pPr lvl="1"/>
            <a:r>
              <a:rPr lang="en-GB" dirty="0" smtClean="0"/>
              <a:t>Concomitant HIV increases all-cause morbidity and mortality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Air Pollution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GB" dirty="0" smtClean="0"/>
              <a:t>Indoor biomass cooking</a:t>
            </a:r>
          </a:p>
          <a:p>
            <a:pPr lvl="1"/>
            <a:r>
              <a:rPr lang="en-GB" dirty="0" smtClean="0"/>
              <a:t>Dung</a:t>
            </a:r>
          </a:p>
          <a:p>
            <a:pPr lvl="1"/>
            <a:r>
              <a:rPr lang="en-GB" dirty="0" smtClean="0"/>
              <a:t>Wood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Environmental tobacco smoke</a:t>
            </a:r>
          </a:p>
          <a:p>
            <a:pPr lvl="1"/>
            <a:r>
              <a:rPr lang="en-GB" dirty="0" smtClean="0"/>
              <a:t>Cigarettes</a:t>
            </a:r>
          </a:p>
          <a:p>
            <a:pPr lvl="1"/>
            <a:r>
              <a:rPr lang="en-GB" dirty="0" err="1" smtClean="0"/>
              <a:t>S</a:t>
            </a:r>
            <a:r>
              <a:rPr lang="en-GB" dirty="0" err="1" smtClean="0"/>
              <a:t>hisha</a:t>
            </a:r>
            <a:r>
              <a:rPr lang="en-GB" dirty="0" smtClean="0"/>
              <a:t> smoke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2646</TotalTime>
  <Words>920</Words>
  <Application>Microsoft Office PowerPoint</Application>
  <PresentationFormat>On-screen Show (4:3)</PresentationFormat>
  <Paragraphs>193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Health Education to prevent Pneumonia</vt:lpstr>
      <vt:lpstr>Synopsis</vt:lpstr>
      <vt:lpstr>The Scale of the Problem</vt:lpstr>
      <vt:lpstr>Education + Modifiable Risk Factors</vt:lpstr>
      <vt:lpstr>Nutrition</vt:lpstr>
      <vt:lpstr>Nutrition - Breastfeeding</vt:lpstr>
      <vt:lpstr>Immunisation</vt:lpstr>
      <vt:lpstr>Comorbidity</vt:lpstr>
      <vt:lpstr>Air Pollution</vt:lpstr>
      <vt:lpstr>Indoor Biomass Smoke (BMS)</vt:lpstr>
      <vt:lpstr>Indoor Biomass Smoke (BMS)</vt:lpstr>
      <vt:lpstr>Slide 12</vt:lpstr>
      <vt:lpstr>Slide 13</vt:lpstr>
      <vt:lpstr>SHISHA SMOKING</vt:lpstr>
      <vt:lpstr>Reducing Indoor Air Pollution</vt:lpstr>
      <vt:lpstr>Summary</vt:lpstr>
      <vt:lpstr>MCQ - 1</vt:lpstr>
      <vt:lpstr>MCQ - 2</vt:lpstr>
      <vt:lpstr>MCQ - 3</vt:lpstr>
      <vt:lpstr>MCQ - 4</vt:lpstr>
      <vt:lpstr>MCQ - 5</vt:lpstr>
      <vt:lpstr>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Morbidity and Mortality in &lt;5</dc:title>
  <dc:creator>Clare Nwokoro</dc:creator>
  <cp:lastModifiedBy>Clare Nwokoro</cp:lastModifiedBy>
  <cp:revision>155</cp:revision>
  <dcterms:created xsi:type="dcterms:W3CDTF">2006-08-16T00:00:00Z</dcterms:created>
  <dcterms:modified xsi:type="dcterms:W3CDTF">2013-02-03T21:14:04Z</dcterms:modified>
</cp:coreProperties>
</file>