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sldIdLst>
    <p:sldId id="488" r:id="rId2"/>
    <p:sldId id="483" r:id="rId3"/>
    <p:sldId id="405" r:id="rId4"/>
    <p:sldId id="356" r:id="rId5"/>
    <p:sldId id="406" r:id="rId6"/>
    <p:sldId id="489" r:id="rId7"/>
    <p:sldId id="491" r:id="rId8"/>
    <p:sldId id="490" r:id="rId9"/>
    <p:sldId id="312" r:id="rId10"/>
    <p:sldId id="470" r:id="rId11"/>
    <p:sldId id="358" r:id="rId12"/>
    <p:sldId id="475" r:id="rId13"/>
    <p:sldId id="330" r:id="rId14"/>
    <p:sldId id="329" r:id="rId15"/>
    <p:sldId id="408" r:id="rId16"/>
    <p:sldId id="442" r:id="rId17"/>
    <p:sldId id="444" r:id="rId18"/>
    <p:sldId id="443" r:id="rId19"/>
    <p:sldId id="446" r:id="rId20"/>
    <p:sldId id="464" r:id="rId21"/>
    <p:sldId id="445" r:id="rId22"/>
    <p:sldId id="455" r:id="rId23"/>
    <p:sldId id="364" r:id="rId24"/>
    <p:sldId id="411" r:id="rId25"/>
    <p:sldId id="369" r:id="rId26"/>
    <p:sldId id="409" r:id="rId27"/>
    <p:sldId id="410" r:id="rId28"/>
    <p:sldId id="315" r:id="rId29"/>
    <p:sldId id="368" r:id="rId30"/>
    <p:sldId id="448" r:id="rId31"/>
    <p:sldId id="493" r:id="rId32"/>
    <p:sldId id="494" r:id="rId33"/>
    <p:sldId id="495" r:id="rId34"/>
    <p:sldId id="367" r:id="rId35"/>
    <p:sldId id="397" r:id="rId36"/>
    <p:sldId id="366" r:id="rId37"/>
    <p:sldId id="365" r:id="rId38"/>
    <p:sldId id="449" r:id="rId39"/>
    <p:sldId id="344" r:id="rId40"/>
    <p:sldId id="317" r:id="rId41"/>
    <p:sldId id="370" r:id="rId42"/>
    <p:sldId id="337" r:id="rId43"/>
    <p:sldId id="333" r:id="rId44"/>
    <p:sldId id="336" r:id="rId45"/>
    <p:sldId id="476" r:id="rId46"/>
    <p:sldId id="316" r:id="rId47"/>
    <p:sldId id="392" r:id="rId48"/>
    <p:sldId id="465" r:id="rId49"/>
    <p:sldId id="415" r:id="rId50"/>
    <p:sldId id="496" r:id="rId5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5" autoAdjust="0"/>
    <p:restoredTop sz="95095" autoAdjust="0"/>
  </p:normalViewPr>
  <p:slideViewPr>
    <p:cSldViewPr>
      <p:cViewPr varScale="1">
        <p:scale>
          <a:sx n="80" d="100"/>
          <a:sy n="80" d="100"/>
        </p:scale>
        <p:origin x="-17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78"/>
    </p:cViewPr>
  </p:sorterViewPr>
  <p:notesViewPr>
    <p:cSldViewPr>
      <p:cViewPr varScale="1">
        <p:scale>
          <a:sx n="55" d="100"/>
          <a:sy n="55" d="100"/>
        </p:scale>
        <p:origin x="-17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0327D9-7A48-4CBB-BB8F-C2A304D50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908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0327D9-7A48-4CBB-BB8F-C2A304D50CB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96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0327D9-7A48-4CBB-BB8F-C2A304D50CB3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57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404813"/>
            <a:ext cx="9009063" cy="1052512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sz="1800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sz="1800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sz="1800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sz="1800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800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800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800" smtClean="0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D8C1B0E-8332-4B1C-AE17-572B79F4D6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94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D1BE9-2931-4058-BFEE-69961F5AAD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94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C5F82-097C-4297-A24D-ADC2C904F4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46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85609-2047-4E32-A250-3767F240F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21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0CA5-0055-4789-970F-C028A3DC48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50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18CC1-9E15-42D0-9766-7D9092DC6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54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370EE-27B8-4031-8C37-76A5461FF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38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9BCCC-E794-4DB6-B326-97BA4E2CBC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3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A304-C3EF-4143-BA58-5EABB890B1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3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5112E-DF7E-4837-93EA-3E3648A05A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0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F75A5-12BF-469A-AEB8-8BA53CE1D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76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E6D8-174C-46FA-8090-4468F218E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65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323850" y="6921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684213" y="765175"/>
            <a:ext cx="328612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323850" y="836613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684213" y="908050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0" y="836613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539750" y="333375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39750" y="1268413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sz="2400" smtClean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88913"/>
            <a:ext cx="7793037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557338"/>
            <a:ext cx="7772400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FAF5C31-68B6-4E43-B733-54A889C312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19672" y="2795444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Respiratory Top Tips</a:t>
            </a:r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2400" dirty="0" smtClean="0"/>
              <a:t>CHINEDU NWOKORO</a:t>
            </a:r>
          </a:p>
          <a:p>
            <a:pPr algn="ctr"/>
            <a:r>
              <a:rPr lang="en-US" sz="2400" dirty="0" smtClean="0"/>
              <a:t>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June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Cough and Wheeze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6" y="6165304"/>
            <a:ext cx="3019746" cy="666329"/>
          </a:xfrm>
          <a:prstGeom prst="rect">
            <a:avLst/>
          </a:prstGeom>
        </p:spPr>
      </p:pic>
      <p:pic>
        <p:nvPicPr>
          <p:cNvPr id="13" name="Content Placeholder 12" descr="barts-log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>
            <a:fillRect/>
          </a:stretch>
        </p:blipFill>
        <p:spPr>
          <a:xfrm>
            <a:off x="35496" y="6165304"/>
            <a:ext cx="3960440" cy="695571"/>
          </a:xfrm>
        </p:spPr>
      </p:pic>
    </p:spTree>
    <p:extLst>
      <p:ext uri="{BB962C8B-B14F-4D97-AF65-F5344CB8AC3E}">
        <p14:creationId xmlns:p14="http://schemas.microsoft.com/office/powerpoint/2010/main" val="2580744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Chronic Cough – Other factors (2)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Take a good history (part 2) !</a:t>
            </a:r>
          </a:p>
          <a:p>
            <a:r>
              <a:rPr lang="en-GB" dirty="0" smtClean="0"/>
              <a:t>How and when did cough start?  </a:t>
            </a:r>
            <a:r>
              <a:rPr lang="en-GB" sz="1800" dirty="0" smtClean="0"/>
              <a:t>(NNU/ </a:t>
            </a:r>
            <a:r>
              <a:rPr lang="en-GB" sz="1800" dirty="0" err="1" smtClean="0"/>
              <a:t>v.acute</a:t>
            </a:r>
            <a:r>
              <a:rPr lang="en-GB" sz="1800" dirty="0" smtClean="0"/>
              <a:t>/ RTI)</a:t>
            </a:r>
          </a:p>
          <a:p>
            <a:r>
              <a:rPr lang="en-GB" dirty="0" smtClean="0"/>
              <a:t>What is nature of the cough? </a:t>
            </a:r>
            <a:r>
              <a:rPr lang="en-GB" sz="1800" dirty="0" smtClean="0"/>
              <a:t>(wet/honk/paroxysmal)</a:t>
            </a:r>
          </a:p>
          <a:p>
            <a:r>
              <a:rPr lang="en-GB" dirty="0" smtClean="0"/>
              <a:t>Is cough an isolated symptom? </a:t>
            </a:r>
            <a:r>
              <a:rPr lang="en-GB" sz="1800" dirty="0" smtClean="0"/>
              <a:t>(wheeze/SOB/fever)</a:t>
            </a:r>
          </a:p>
          <a:p>
            <a:r>
              <a:rPr lang="en-GB" dirty="0" smtClean="0"/>
              <a:t>What triggers cough? </a:t>
            </a:r>
            <a:r>
              <a:rPr lang="en-GB" sz="1800" dirty="0" smtClean="0"/>
              <a:t>( cold air/exercise/feeding/lying down)</a:t>
            </a:r>
          </a:p>
          <a:p>
            <a:r>
              <a:rPr lang="en-GB" dirty="0" smtClean="0"/>
              <a:t>Coughing during sleep? </a:t>
            </a:r>
            <a:r>
              <a:rPr lang="en-GB" sz="1800" dirty="0" smtClean="0"/>
              <a:t>(not much with habit cough)</a:t>
            </a:r>
            <a:r>
              <a:rPr lang="en-GB" sz="1800" dirty="0"/>
              <a:t> </a:t>
            </a: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r>
              <a:rPr lang="en-GB" dirty="0" smtClean="0"/>
              <a:t>What </a:t>
            </a:r>
            <a:r>
              <a:rPr lang="en-GB" dirty="0"/>
              <a:t>treatment given and what </a:t>
            </a:r>
            <a:r>
              <a:rPr lang="en-GB" dirty="0" smtClean="0"/>
              <a:t>effect?</a:t>
            </a:r>
          </a:p>
          <a:p>
            <a:pPr lvl="1"/>
            <a:r>
              <a:rPr lang="en-GB" dirty="0" smtClean="0"/>
              <a:t>Antibiotics (which?  How long?  Taken properly?)</a:t>
            </a:r>
          </a:p>
          <a:p>
            <a:pPr lvl="1"/>
            <a:r>
              <a:rPr lang="en-GB" dirty="0" smtClean="0"/>
              <a:t>Inhalers (which?  Doses?  Technique?)</a:t>
            </a:r>
            <a:endParaRPr lang="en-GB" dirty="0"/>
          </a:p>
          <a:p>
            <a:endParaRPr lang="en-GB" sz="18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9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27088" y="549275"/>
            <a:ext cx="7572375" cy="674688"/>
          </a:xfrm>
        </p:spPr>
        <p:txBody>
          <a:bodyPr/>
          <a:lstStyle/>
          <a:p>
            <a:pPr eaLnBrk="1" hangingPunct="1"/>
            <a:r>
              <a:rPr lang="en-GB" sz="3600" smtClean="0"/>
              <a:t>Chronic cough</a:t>
            </a:r>
          </a:p>
        </p:txBody>
      </p:sp>
      <p:sp>
        <p:nvSpPr>
          <p:cNvPr id="12291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827088" y="1628800"/>
            <a:ext cx="7772400" cy="381644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b="1" dirty="0" smtClean="0"/>
              <a:t>What’s not normal? </a:t>
            </a:r>
            <a:r>
              <a:rPr lang="en-GB" dirty="0" smtClean="0"/>
              <a:t>(Red Flags)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Persistent wet cough – at least 4 weeks       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No symptom free intervals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Poor weight gain and growth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Persistent or focal signs in the chest / clubbing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Other infections at other sites (ear discharge)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Unusual organisms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Abnormal CXR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5662989"/>
            <a:ext cx="439248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to focus down?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What type of cough?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1557338"/>
            <a:ext cx="7772400" cy="4895998"/>
          </a:xfrm>
        </p:spPr>
        <p:txBody>
          <a:bodyPr/>
          <a:lstStyle/>
          <a:p>
            <a:r>
              <a:rPr lang="en-GB" dirty="0" smtClean="0"/>
              <a:t>Specific – predominantly wet cough, </a:t>
            </a:r>
            <a:r>
              <a:rPr lang="en-GB" dirty="0" err="1" smtClean="0"/>
              <a:t>abn</a:t>
            </a:r>
            <a:r>
              <a:rPr lang="en-GB" dirty="0" smtClean="0"/>
              <a:t> signs</a:t>
            </a:r>
          </a:p>
          <a:p>
            <a:pPr lvl="1"/>
            <a:r>
              <a:rPr lang="en-GB" dirty="0" smtClean="0"/>
              <a:t>aspiration, </a:t>
            </a:r>
          </a:p>
          <a:p>
            <a:pPr lvl="1"/>
            <a:r>
              <a:rPr lang="en-GB" dirty="0" smtClean="0"/>
              <a:t>IFB,</a:t>
            </a:r>
          </a:p>
          <a:p>
            <a:pPr lvl="1"/>
            <a:r>
              <a:rPr lang="en-GB" dirty="0" smtClean="0"/>
              <a:t>bronchiectasis, immune deficiency, </a:t>
            </a:r>
          </a:p>
          <a:p>
            <a:pPr lvl="1"/>
            <a:r>
              <a:rPr lang="en-GB" dirty="0" smtClean="0"/>
              <a:t>haemoptysis, UACS etc.</a:t>
            </a: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dirty="0" smtClean="0"/>
              <a:t>Non-specific – predominantly dry cough</a:t>
            </a:r>
          </a:p>
          <a:p>
            <a:pPr lvl="1"/>
            <a:r>
              <a:rPr lang="en-GB" dirty="0" smtClean="0"/>
              <a:t>Asthma</a:t>
            </a:r>
            <a:endParaRPr lang="en-GB" dirty="0"/>
          </a:p>
          <a:p>
            <a:pPr lvl="1"/>
            <a:r>
              <a:rPr lang="en-GB" dirty="0" smtClean="0"/>
              <a:t>Habit</a:t>
            </a:r>
          </a:p>
          <a:p>
            <a:pPr lvl="1"/>
            <a:r>
              <a:rPr lang="en-GB" dirty="0"/>
              <a:t>P</a:t>
            </a:r>
            <a:r>
              <a:rPr lang="en-GB" dirty="0" smtClean="0"/>
              <a:t>ertussis/mycoplasma</a:t>
            </a:r>
            <a:endParaRPr lang="en-GB" dirty="0"/>
          </a:p>
          <a:p>
            <a:pPr lvl="1"/>
            <a:r>
              <a:rPr lang="en-GB" dirty="0" smtClean="0"/>
              <a:t>UACS</a:t>
            </a: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379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Focus on Pertussis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73238"/>
            <a:ext cx="8426450" cy="4322762"/>
          </a:xfrm>
        </p:spPr>
        <p:txBody>
          <a:bodyPr/>
          <a:lstStyle/>
          <a:p>
            <a:pPr eaLnBrk="1" hangingPunct="1"/>
            <a:r>
              <a:rPr lang="en-GB" dirty="0" smtClean="0"/>
              <a:t>Classic (severe) pertussis: ≥ 21 days paroxysmal cough + associated whoops or post-</a:t>
            </a:r>
            <a:r>
              <a:rPr lang="en-GB" dirty="0" err="1" smtClean="0"/>
              <a:t>tussive</a:t>
            </a:r>
            <a:r>
              <a:rPr lang="en-GB" dirty="0" smtClean="0"/>
              <a:t> vomiting, </a:t>
            </a:r>
          </a:p>
          <a:p>
            <a:pPr eaLnBrk="1" hangingPunct="1"/>
            <a:r>
              <a:rPr lang="en-GB" dirty="0" smtClean="0"/>
              <a:t>Incubation period 7-10 days (</a:t>
            </a:r>
            <a:r>
              <a:rPr lang="en-GB" dirty="0" err="1" smtClean="0"/>
              <a:t>coryzal</a:t>
            </a:r>
            <a:r>
              <a:rPr lang="en-GB" dirty="0" smtClean="0"/>
              <a:t> stage) </a:t>
            </a:r>
          </a:p>
          <a:p>
            <a:pPr eaLnBrk="1" hangingPunct="1"/>
            <a:r>
              <a:rPr lang="en-GB" dirty="0" err="1" smtClean="0"/>
              <a:t>Coryzal</a:t>
            </a:r>
            <a:r>
              <a:rPr lang="en-GB" dirty="0" smtClean="0"/>
              <a:t> </a:t>
            </a:r>
            <a:r>
              <a:rPr lang="en-GB" dirty="0" err="1" smtClean="0"/>
              <a:t>prodrome</a:t>
            </a:r>
            <a:r>
              <a:rPr lang="en-GB" dirty="0" smtClean="0"/>
              <a:t>, marked lymphocytosis.</a:t>
            </a:r>
          </a:p>
          <a:p>
            <a:pPr eaLnBrk="1" hangingPunct="1"/>
            <a:r>
              <a:rPr lang="en-GB" dirty="0" smtClean="0"/>
              <a:t>An irritating cough gradually becomes outbursts of coughing (paroxysmal), usually within 1-2 weeks</a:t>
            </a:r>
          </a:p>
          <a:p>
            <a:pPr eaLnBrk="1" hangingPunct="1"/>
            <a:r>
              <a:rPr lang="en-GB" dirty="0" smtClean="0"/>
              <a:t>Coughing spasms may be followed by vomiting.  </a:t>
            </a:r>
          </a:p>
          <a:p>
            <a:pPr eaLnBrk="1" hangingPunct="1"/>
            <a:r>
              <a:rPr lang="en-GB" dirty="0" smtClean="0"/>
              <a:t>Not all have characteristic 'whoop', </a:t>
            </a:r>
            <a:r>
              <a:rPr lang="en-GB" dirty="0" err="1" smtClean="0"/>
              <a:t>partic</a:t>
            </a:r>
            <a:r>
              <a:rPr lang="en-GB" dirty="0" smtClean="0"/>
              <a:t>. young infants. </a:t>
            </a:r>
            <a:r>
              <a:rPr lang="en-GB" dirty="0"/>
              <a:t>Often lasts ≥ 2-3 months (“100 day cough</a:t>
            </a:r>
            <a:r>
              <a:rPr lang="en-GB" dirty="0" smtClean="0"/>
              <a:t>")</a:t>
            </a:r>
          </a:p>
          <a:p>
            <a:pPr eaLnBrk="1" hangingPunct="1"/>
            <a:r>
              <a:rPr lang="en-GB" dirty="0" smtClean="0"/>
              <a:t>Convalescent phase may last weeks or months.</a:t>
            </a:r>
          </a:p>
          <a:p>
            <a:pPr eaLnBrk="1" hangingPunct="1">
              <a:lnSpc>
                <a:spcPct val="80000"/>
              </a:lnSpc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793037" cy="582612"/>
          </a:xfrm>
        </p:spPr>
        <p:txBody>
          <a:bodyPr/>
          <a:lstStyle/>
          <a:p>
            <a:pPr eaLnBrk="1" hangingPunct="1"/>
            <a:r>
              <a:rPr lang="en-GB" sz="3600" smtClean="0"/>
              <a:t>Whooping cough</a:t>
            </a:r>
            <a:r>
              <a:rPr lang="en-GB" smtClean="0"/>
              <a:t> </a:t>
            </a:r>
            <a:r>
              <a:rPr lang="en-GB" sz="2400" smtClean="0"/>
              <a:t>B. pertussis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604250" cy="4724400"/>
          </a:xfrm>
        </p:spPr>
        <p:txBody>
          <a:bodyPr/>
          <a:lstStyle/>
          <a:p>
            <a:pPr eaLnBrk="1" hangingPunct="1"/>
            <a:r>
              <a:rPr lang="en-GB" dirty="0" smtClean="0"/>
              <a:t>Vaccination </a:t>
            </a:r>
            <a:r>
              <a:rPr lang="en-GB" dirty="0" smtClean="0">
                <a:sym typeface="Wingdings"/>
              </a:rPr>
              <a:t> milder, non-classic disease</a:t>
            </a:r>
            <a:endParaRPr lang="en-GB" dirty="0" smtClean="0"/>
          </a:p>
          <a:p>
            <a:pPr eaLnBrk="1" hangingPunct="1"/>
            <a:r>
              <a:rPr lang="en-GB" dirty="0" smtClean="0"/>
              <a:t>Whoop is seen in only 6% of such cases</a:t>
            </a:r>
          </a:p>
          <a:p>
            <a:pPr eaLnBrk="1" hangingPunct="1"/>
            <a:r>
              <a:rPr lang="en-GB" dirty="0" smtClean="0"/>
              <a:t>The illness is characterized by a non-specific, prolonged cough, lasting several weeks to months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Under-diagnosed in adults and adolescents, who may be reservoirs for infection of unvaccinated infants. 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Up to 80% of infections in unvaccinated children were acquired from siblings and parents (</a:t>
            </a:r>
            <a:r>
              <a:rPr lang="en-GB" dirty="0" err="1" smtClean="0"/>
              <a:t>n.b.</a:t>
            </a:r>
            <a:r>
              <a:rPr lang="en-GB" dirty="0" smtClean="0"/>
              <a:t> </a:t>
            </a:r>
            <a:r>
              <a:rPr lang="en-GB" dirty="0" err="1" smtClean="0"/>
              <a:t>vacc</a:t>
            </a:r>
            <a:r>
              <a:rPr lang="en-GB" dirty="0" smtClean="0"/>
              <a:t> in utero)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Chronic cough – post infection</a:t>
            </a:r>
            <a:endParaRPr lang="en-US" sz="36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8459787" cy="42164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European questionnaire: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12.7% 7-11yr olds had cough lasting &gt;3/12</a:t>
            </a:r>
          </a:p>
          <a:p>
            <a:pPr marL="0" indent="0" eaLnBrk="1" hangingPunct="1">
              <a:buNone/>
              <a:defRPr/>
            </a:pPr>
            <a:endParaRPr lang="en-GB" dirty="0" smtClean="0"/>
          </a:p>
          <a:p>
            <a:pPr eaLnBrk="1" hangingPunct="1">
              <a:defRPr/>
            </a:pPr>
            <a:r>
              <a:rPr lang="en-GB" dirty="0" smtClean="0"/>
              <a:t>18 Oxfordshire General practices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dirty="0" smtClean="0"/>
              <a:t>	179 children  5-16yrs  cough &gt;21 days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dirty="0" smtClean="0"/>
              <a:t>	37% Pertussis  (CD 118d), Mycoplasma 13% (CD 39d)</a:t>
            </a:r>
          </a:p>
          <a:p>
            <a:pPr marL="0" indent="0" eaLnBrk="1" hangingPunct="1">
              <a:buNone/>
              <a:defRPr/>
            </a:pPr>
            <a:r>
              <a:rPr lang="en-GB" sz="1800" dirty="0">
                <a:solidFill>
                  <a:srgbClr val="7030A0"/>
                </a:solidFill>
              </a:rPr>
              <a:t>Wang K </a:t>
            </a:r>
            <a:r>
              <a:rPr lang="en-GB" sz="1800" dirty="0" err="1">
                <a:solidFill>
                  <a:srgbClr val="7030A0"/>
                </a:solidFill>
              </a:rPr>
              <a:t>Paed</a:t>
            </a:r>
            <a:r>
              <a:rPr lang="en-GB" sz="1800" dirty="0">
                <a:solidFill>
                  <a:srgbClr val="7030A0"/>
                </a:solidFill>
              </a:rPr>
              <a:t> J Infect </a:t>
            </a:r>
            <a:r>
              <a:rPr lang="en-GB" sz="1800" dirty="0" smtClean="0">
                <a:solidFill>
                  <a:srgbClr val="7030A0"/>
                </a:solidFill>
              </a:rPr>
              <a:t>Dis 2011;30:1047-1051</a:t>
            </a:r>
            <a:endParaRPr lang="en-GB" sz="18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                                                     </a:t>
            </a:r>
            <a:r>
              <a:rPr lang="en-US" sz="1600" dirty="0" smtClean="0">
                <a:solidFill>
                  <a:srgbClr val="7030A0"/>
                </a:solidFill>
              </a:rPr>
              <a:t>Harnden et Al BMJ 2006;33;174-7</a:t>
            </a:r>
          </a:p>
        </p:txBody>
      </p:sp>
      <p:pic>
        <p:nvPicPr>
          <p:cNvPr id="1026" name="Picture 2" descr="C:\Users\Laura and Tom\AppData\Local\Microsoft\Windows\Temporary Internet Files\Content.IE5\PM9S4WI5\1745-9974-9-11-1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1127"/>
            <a:ext cx="3384376" cy="21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93038" cy="982663"/>
          </a:xfrm>
        </p:spPr>
        <p:txBody>
          <a:bodyPr/>
          <a:lstStyle/>
          <a:p>
            <a:r>
              <a:rPr lang="en-GB" sz="3600" smtClean="0"/>
              <a:t>Chronic cough – </a:t>
            </a:r>
            <a:r>
              <a:rPr lang="en-GB" sz="2400" smtClean="0"/>
              <a:t>Persistent bacterial bronchitis</a:t>
            </a:r>
            <a:endParaRPr lang="en-US" sz="24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100 children Median age 2.8 years</a:t>
            </a:r>
          </a:p>
          <a:p>
            <a:r>
              <a:rPr lang="en-GB" dirty="0" smtClean="0"/>
              <a:t>Cough median duration 6/12</a:t>
            </a:r>
          </a:p>
          <a:p>
            <a:r>
              <a:rPr lang="en-GB" dirty="0" smtClean="0"/>
              <a:t>CXR +/-</a:t>
            </a:r>
            <a:r>
              <a:rPr lang="en-GB" dirty="0" err="1" smtClean="0"/>
              <a:t>spirometry</a:t>
            </a:r>
            <a:endParaRPr lang="en-GB" dirty="0" smtClean="0"/>
          </a:p>
          <a:p>
            <a:r>
              <a:rPr lang="en-GB" dirty="0" smtClean="0"/>
              <a:t>All standard bloods and sweat test</a:t>
            </a:r>
          </a:p>
          <a:p>
            <a:r>
              <a:rPr lang="en-GB" dirty="0" smtClean="0"/>
              <a:t>Mycoplasma &amp; </a:t>
            </a:r>
            <a:r>
              <a:rPr lang="en-GB" dirty="0" err="1" smtClean="0"/>
              <a:t>B.pertussis</a:t>
            </a:r>
            <a:r>
              <a:rPr lang="en-GB" dirty="0" smtClean="0"/>
              <a:t> serology</a:t>
            </a:r>
          </a:p>
          <a:p>
            <a:r>
              <a:rPr lang="en-GB" dirty="0" err="1" smtClean="0"/>
              <a:t>Bronch</a:t>
            </a:r>
            <a:r>
              <a:rPr lang="en-GB" dirty="0" smtClean="0"/>
              <a:t>/BAL</a:t>
            </a:r>
          </a:p>
          <a:p>
            <a:r>
              <a:rPr lang="en-GB" dirty="0" smtClean="0"/>
              <a:t>CT+/- pH study in &gt;50%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1800" dirty="0" smtClean="0">
                <a:solidFill>
                  <a:srgbClr val="800080"/>
                </a:solidFill>
              </a:rPr>
              <a:t>Marchant Thorax 2006 </a:t>
            </a:r>
            <a:r>
              <a:rPr lang="en-GB" sz="1800" dirty="0" smtClean="0"/>
              <a:t>Australia</a:t>
            </a:r>
          </a:p>
          <a:p>
            <a:endParaRPr lang="en-GB" sz="1800" dirty="0" smtClean="0">
              <a:solidFill>
                <a:srgbClr val="80008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sz="1800" dirty="0" smtClean="0">
              <a:solidFill>
                <a:srgbClr val="800080"/>
              </a:solidFill>
            </a:endParaRPr>
          </a:p>
          <a:p>
            <a:endParaRPr lang="en-GB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93038" cy="982663"/>
          </a:xfrm>
        </p:spPr>
        <p:txBody>
          <a:bodyPr/>
          <a:lstStyle/>
          <a:p>
            <a:r>
              <a:rPr lang="en-GB" sz="3600" smtClean="0"/>
              <a:t>Chronic Cough - </a:t>
            </a:r>
            <a:r>
              <a:rPr lang="en-GB" sz="2400" smtClean="0"/>
              <a:t>Persistent bacterial bronchitis</a:t>
            </a:r>
            <a:endParaRPr lang="en-US" sz="2400" smtClean="0"/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557338"/>
            <a:ext cx="4860925" cy="3887787"/>
          </a:xfrm>
        </p:spPr>
        <p:txBody>
          <a:bodyPr/>
          <a:lstStyle/>
          <a:p>
            <a:r>
              <a:rPr lang="en-GB" sz="2000" smtClean="0"/>
              <a:t>‘Specific cough’       	          	  69        </a:t>
            </a:r>
          </a:p>
          <a:p>
            <a:r>
              <a:rPr lang="en-GB" sz="2000" smtClean="0"/>
              <a:t>Persistent bacterial bronchitis  45</a:t>
            </a:r>
          </a:p>
          <a:p>
            <a:r>
              <a:rPr lang="en-GB" sz="2000" smtClean="0"/>
              <a:t>Bronchiectasis		  6</a:t>
            </a:r>
          </a:p>
          <a:p>
            <a:r>
              <a:rPr lang="en-GB" sz="2000" smtClean="0"/>
              <a:t>Asthma			  4</a:t>
            </a:r>
          </a:p>
          <a:p>
            <a:r>
              <a:rPr lang="en-GB" sz="2000" smtClean="0"/>
              <a:t>Eosinophilic bronchitis 	  4</a:t>
            </a:r>
          </a:p>
          <a:p>
            <a:r>
              <a:rPr lang="en-GB" sz="2000" smtClean="0"/>
              <a:t>Aspiration		      	  5</a:t>
            </a:r>
          </a:p>
          <a:p>
            <a:r>
              <a:rPr lang="en-GB" sz="2000" smtClean="0"/>
              <a:t>Mycoplasma		      	  2</a:t>
            </a:r>
          </a:p>
          <a:p>
            <a:r>
              <a:rPr lang="en-GB" sz="2000" smtClean="0"/>
              <a:t>B.Pertussis		      	  1</a:t>
            </a:r>
          </a:p>
          <a:p>
            <a:r>
              <a:rPr lang="en-GB" sz="2000" smtClean="0"/>
              <a:t>TB			      	  1</a:t>
            </a:r>
          </a:p>
          <a:p>
            <a:r>
              <a:rPr lang="en-GB" sz="2000" smtClean="0"/>
              <a:t>Bronchiolitis obliterans	  1</a:t>
            </a:r>
          </a:p>
          <a:p>
            <a:endParaRPr lang="en-US" sz="2000" smtClean="0"/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484313"/>
            <a:ext cx="3995737" cy="4719637"/>
          </a:xfrm>
        </p:spPr>
        <p:txBody>
          <a:bodyPr/>
          <a:lstStyle/>
          <a:p>
            <a:r>
              <a:rPr lang="en-GB" sz="2000" smtClean="0"/>
              <a:t>‘Non-specific cough’ 31</a:t>
            </a:r>
          </a:p>
          <a:p>
            <a:r>
              <a:rPr lang="en-GB" sz="2000" smtClean="0"/>
              <a:t>Natural resolution    24</a:t>
            </a:r>
          </a:p>
          <a:p>
            <a:r>
              <a:rPr lang="en-GB" sz="2000" smtClean="0"/>
              <a:t>Upper airway CS 	3</a:t>
            </a:r>
          </a:p>
          <a:p>
            <a:r>
              <a:rPr lang="en-GB" sz="2000" smtClean="0"/>
              <a:t>Gastro-Oe reflux	3</a:t>
            </a:r>
          </a:p>
          <a:p>
            <a:r>
              <a:rPr lang="en-GB" sz="2000" smtClean="0"/>
              <a:t>Habit cough	   	1</a:t>
            </a:r>
          </a:p>
          <a:p>
            <a:pPr>
              <a:buFont typeface="Wingdings" panose="05000000000000000000" pitchFamily="2" charset="2"/>
              <a:buNone/>
            </a:pPr>
            <a:endParaRPr lang="en-US" sz="2000" smtClean="0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539750" y="5345113"/>
            <a:ext cx="842486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sz="2000"/>
              <a:t>20/29 with dry cough resolved spontaneously</a:t>
            </a:r>
          </a:p>
          <a:p>
            <a:r>
              <a:rPr lang="en-GB" sz="2000"/>
              <a:t>14/71 with wet cough resolved spontaneously</a:t>
            </a:r>
          </a:p>
          <a:p>
            <a:r>
              <a:rPr lang="en-GB" sz="2000"/>
              <a:t>Most important pointers to ‘specific diagnosis’: wet cough – abnormal chest findings – CXR abnormalities </a:t>
            </a:r>
          </a:p>
          <a:p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8388350" cy="1268412"/>
          </a:xfrm>
        </p:spPr>
        <p:txBody>
          <a:bodyPr/>
          <a:lstStyle/>
          <a:p>
            <a:r>
              <a:rPr lang="en-GB" sz="3600" smtClean="0"/>
              <a:t/>
            </a:r>
            <a:br>
              <a:rPr lang="en-GB" sz="3600" smtClean="0"/>
            </a:br>
            <a:r>
              <a:rPr lang="en-GB" sz="3600" smtClean="0"/>
              <a:t/>
            </a:r>
            <a:br>
              <a:rPr lang="en-GB" sz="3600" smtClean="0"/>
            </a:br>
            <a:r>
              <a:rPr lang="en-GB" sz="3600" smtClean="0"/>
              <a:t>Persistent bacterial bronchitis: outcome</a:t>
            </a:r>
            <a:br>
              <a:rPr lang="en-GB" sz="3600" smtClean="0"/>
            </a:br>
            <a:endParaRPr lang="en-US" sz="36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81 patients (Sheffield)</a:t>
            </a:r>
          </a:p>
          <a:p>
            <a:r>
              <a:rPr lang="en-GB" dirty="0" smtClean="0"/>
              <a:t>Median age 3.7 years </a:t>
            </a:r>
          </a:p>
          <a:p>
            <a:r>
              <a:rPr lang="en-GB" dirty="0" smtClean="0"/>
              <a:t>Symptoms start &lt;2 years in 59%      </a:t>
            </a:r>
          </a:p>
          <a:p>
            <a:r>
              <a:rPr lang="en-GB" dirty="0" smtClean="0"/>
              <a:t>Duration &gt;1 year in 60%</a:t>
            </a:r>
          </a:p>
          <a:p>
            <a:endParaRPr lang="en-GB" dirty="0" smtClean="0"/>
          </a:p>
          <a:p>
            <a:r>
              <a:rPr lang="en-GB" dirty="0" smtClean="0"/>
              <a:t>Persistent wet cough diagnosed and responded to treatment for PBB (prolonged high dose </a:t>
            </a:r>
            <a:r>
              <a:rPr lang="en-GB" dirty="0" err="1" smtClean="0"/>
              <a:t>augmentin</a:t>
            </a:r>
            <a:r>
              <a:rPr lang="en-GB" dirty="0" smtClean="0"/>
              <a:t>)</a:t>
            </a:r>
          </a:p>
          <a:p>
            <a:endParaRPr lang="en-GB" sz="1800" dirty="0" smtClean="0"/>
          </a:p>
          <a:p>
            <a:r>
              <a:rPr lang="en-GB" sz="1800" dirty="0" smtClean="0">
                <a:solidFill>
                  <a:srgbClr val="800080"/>
                </a:solidFill>
              </a:rPr>
              <a:t>Everard Thorax 2007 </a:t>
            </a:r>
          </a:p>
          <a:p>
            <a:endParaRPr lang="en-GB" sz="1800" dirty="0" smtClean="0">
              <a:solidFill>
                <a:srgbClr val="80008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Persistent bacterial bronchitis – RFs</a:t>
            </a:r>
            <a:endParaRPr lang="en-GB" sz="1800" dirty="0" smtClean="0"/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8316912" cy="4823990"/>
          </a:xfrm>
        </p:spPr>
        <p:txBody>
          <a:bodyPr/>
          <a:lstStyle/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95% 	moist cough on request 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48% 	wheeze 	43% SOB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31/81 	had smoker in house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30% 	CXR </a:t>
            </a:r>
            <a:r>
              <a:rPr lang="en-GB" dirty="0" err="1" smtClean="0"/>
              <a:t>abnl</a:t>
            </a:r>
            <a:r>
              <a:rPr lang="en-GB" dirty="0" smtClean="0"/>
              <a:t>  		   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4/14 	Bronchiectasis on CT</a:t>
            </a:r>
          </a:p>
          <a:p>
            <a:r>
              <a:rPr lang="en-GB" dirty="0" smtClean="0"/>
              <a:t>Micro </a:t>
            </a:r>
            <a:r>
              <a:rPr lang="en-GB" dirty="0" smtClean="0">
                <a:sym typeface="Wingdings"/>
              </a:rPr>
              <a:t> 	</a:t>
            </a:r>
            <a:r>
              <a:rPr lang="en-GB" dirty="0" err="1" smtClean="0"/>
              <a:t>Haemophilus</a:t>
            </a:r>
            <a:r>
              <a:rPr lang="en-GB" dirty="0" smtClean="0"/>
              <a:t> &gt; Strep. Pneumonia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31/81 	final diagnosis of asthma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41		asymptomatic after 4 weeks antibiotics</a:t>
            </a:r>
          </a:p>
          <a:p>
            <a:endParaRPr lang="en-GB" dirty="0" smtClean="0"/>
          </a:p>
          <a:p>
            <a:r>
              <a:rPr lang="en-GB" dirty="0" smtClean="0"/>
              <a:t>Treatment plan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dirty="0" smtClean="0"/>
              <a:t>	4 weeks </a:t>
            </a:r>
            <a:r>
              <a:rPr lang="en-GB" dirty="0" err="1" smtClean="0"/>
              <a:t>abx</a:t>
            </a:r>
            <a:r>
              <a:rPr lang="en-GB" dirty="0" smtClean="0"/>
              <a:t> - if better - continue for 4-6 weeks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7338"/>
            <a:ext cx="8064896" cy="4719637"/>
          </a:xfrm>
        </p:spPr>
        <p:txBody>
          <a:bodyPr/>
          <a:lstStyle/>
          <a:p>
            <a:r>
              <a:rPr lang="en-US" dirty="0" smtClean="0"/>
              <a:t>Chronic Cough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Wheezy infants and preschoolers (when is it asthma?)</a:t>
            </a:r>
          </a:p>
          <a:p>
            <a:endParaRPr lang="en-US" dirty="0" smtClean="0"/>
          </a:p>
          <a:p>
            <a:r>
              <a:rPr lang="en-US" dirty="0" smtClean="0"/>
              <a:t>What tests are useful?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861048"/>
            <a:ext cx="7344816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Who and how to investigate?</a:t>
            </a:r>
          </a:p>
          <a:p>
            <a:endParaRPr lang="en-US" dirty="0"/>
          </a:p>
          <a:p>
            <a:r>
              <a:rPr lang="en-US" dirty="0" smtClean="0"/>
              <a:t>A smattering of cases</a:t>
            </a:r>
          </a:p>
          <a:p>
            <a:endParaRPr lang="en-US" dirty="0"/>
          </a:p>
          <a:p>
            <a:r>
              <a:rPr lang="en-US" dirty="0" smtClean="0"/>
              <a:t>I will not talk about management of established tertiary respiratory illness.</a:t>
            </a:r>
          </a:p>
          <a:p>
            <a:endParaRPr lang="en-US" dirty="0"/>
          </a:p>
          <a:p>
            <a:r>
              <a:rPr lang="en-US" dirty="0" smtClean="0"/>
              <a:t>I will not talk about bronchiolitis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5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913"/>
            <a:ext cx="8008565" cy="982662"/>
          </a:xfrm>
        </p:spPr>
        <p:txBody>
          <a:bodyPr/>
          <a:lstStyle/>
          <a:p>
            <a:r>
              <a:rPr lang="en-GB" dirty="0" smtClean="0"/>
              <a:t> </a:t>
            </a:r>
            <a:r>
              <a:rPr lang="en-GB" sz="3200" dirty="0" smtClean="0"/>
              <a:t>Bronchiectasis with cough after Rx </a:t>
            </a:r>
            <a:r>
              <a:rPr lang="en-GB" sz="2400" dirty="0" smtClean="0"/>
              <a:t>(x20)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106 / 144 children</a:t>
            </a:r>
            <a:r>
              <a:rPr lang="en-GB" dirty="0"/>
              <a:t>, </a:t>
            </a:r>
            <a:r>
              <a:rPr lang="en-GB" dirty="0" smtClean="0"/>
              <a:t>aged </a:t>
            </a:r>
            <a:r>
              <a:rPr lang="en-GB" dirty="0"/>
              <a:t>10–199 months had </a:t>
            </a:r>
            <a:r>
              <a:rPr lang="en-GB" dirty="0" smtClean="0"/>
              <a:t>CT </a:t>
            </a:r>
            <a:r>
              <a:rPr lang="en-GB" dirty="0"/>
              <a:t>scan evidence of </a:t>
            </a:r>
            <a:r>
              <a:rPr lang="en-GB" dirty="0" smtClean="0"/>
              <a:t>bronchiectasis (BE). </a:t>
            </a:r>
          </a:p>
          <a:p>
            <a:r>
              <a:rPr lang="en-GB" dirty="0" smtClean="0"/>
              <a:t>Antibiotic </a:t>
            </a:r>
            <a:r>
              <a:rPr lang="en-GB" dirty="0"/>
              <a:t>data </a:t>
            </a:r>
            <a:r>
              <a:rPr lang="en-GB" dirty="0" smtClean="0"/>
              <a:t>available </a:t>
            </a:r>
            <a:r>
              <a:rPr lang="en-GB" dirty="0"/>
              <a:t>for </a:t>
            </a:r>
            <a:r>
              <a:rPr lang="en-GB" dirty="0" smtClean="0"/>
              <a:t>129.                      Among </a:t>
            </a:r>
            <a:r>
              <a:rPr lang="en-GB" dirty="0"/>
              <a:t>the 105 children with persistent cough despite at least 4 weeks of antibiotics, 88 (83.8%) had </a:t>
            </a:r>
            <a:r>
              <a:rPr lang="en-GB" dirty="0" smtClean="0"/>
              <a:t>bronchiectasis</a:t>
            </a:r>
            <a:r>
              <a:rPr lang="en-GB" dirty="0"/>
              <a:t>.</a:t>
            </a:r>
            <a:r>
              <a:rPr lang="en-GB" dirty="0" smtClean="0"/>
              <a:t> </a:t>
            </a:r>
          </a:p>
          <a:p>
            <a:r>
              <a:rPr lang="en-GB" dirty="0" smtClean="0"/>
              <a:t>24 </a:t>
            </a:r>
            <a:r>
              <a:rPr lang="en-GB" dirty="0"/>
              <a:t>children whose cough resolved after antibiotics, only six (</a:t>
            </a:r>
            <a:r>
              <a:rPr lang="en-GB" dirty="0" smtClean="0"/>
              <a:t>25%) had BE. </a:t>
            </a:r>
          </a:p>
          <a:p>
            <a:r>
              <a:rPr lang="en-GB" dirty="0" smtClean="0"/>
              <a:t>Being </a:t>
            </a:r>
            <a:r>
              <a:rPr lang="en-GB" dirty="0"/>
              <a:t>Indigenous was also independently associated with radiographic evidence of </a:t>
            </a:r>
            <a:r>
              <a:rPr lang="en-GB" dirty="0" smtClean="0"/>
              <a:t>bronchiectasis</a:t>
            </a:r>
          </a:p>
          <a:p>
            <a:r>
              <a:rPr lang="en-GB" sz="1800" dirty="0" smtClean="0">
                <a:solidFill>
                  <a:srgbClr val="9900CC"/>
                </a:solidFill>
              </a:rPr>
              <a:t>Goyal V Arch Dis Child online Feb 2014</a:t>
            </a:r>
            <a:endParaRPr lang="en-GB" sz="18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0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Chronic cough –</a:t>
            </a:r>
            <a:r>
              <a:rPr lang="en-GB" dirty="0" smtClean="0"/>
              <a:t> </a:t>
            </a:r>
            <a:r>
              <a:rPr lang="en-GB" sz="3600" dirty="0" smtClean="0"/>
              <a:t>older children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777162" cy="53006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dirty="0" smtClean="0"/>
              <a:t>40 </a:t>
            </a:r>
            <a:r>
              <a:rPr lang="en-GB" dirty="0" err="1" smtClean="0"/>
              <a:t>children:mean</a:t>
            </a:r>
            <a:r>
              <a:rPr lang="en-GB" dirty="0" smtClean="0"/>
              <a:t> age 7.8 </a:t>
            </a:r>
            <a:r>
              <a:rPr lang="en-GB" dirty="0" err="1" smtClean="0"/>
              <a:t>yrs</a:t>
            </a:r>
            <a:r>
              <a:rPr lang="en-GB" dirty="0" smtClean="0"/>
              <a:t>	chronic cough &gt; 8/52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G-</a:t>
            </a:r>
            <a:r>
              <a:rPr lang="en-GB" dirty="0" err="1" smtClean="0"/>
              <a:t>Oe</a:t>
            </a:r>
            <a:r>
              <a:rPr lang="en-GB" dirty="0" smtClean="0"/>
              <a:t> reflux 	 27%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Allergy 		 22.5%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Asthma		 12.5%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Infection 		 5%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Aspiration		 2.5%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Multiple causes 	 20%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GB" dirty="0" smtClean="0"/>
              <a:t>All tests normal 	 10%</a:t>
            </a:r>
          </a:p>
          <a:p>
            <a:pPr lvl="1">
              <a:buFont typeface="Wingdings" panose="05000000000000000000" pitchFamily="2" charset="2"/>
              <a:buNone/>
            </a:pPr>
            <a:endParaRPr lang="en-GB" dirty="0" smtClean="0"/>
          </a:p>
          <a:p>
            <a:r>
              <a:rPr lang="en-GB" dirty="0" smtClean="0"/>
              <a:t>Reflux + allergy + asthma = &gt;80% </a:t>
            </a:r>
          </a:p>
          <a:p>
            <a:r>
              <a:rPr lang="en-GB" dirty="0" smtClean="0"/>
              <a:t>11 of allergic children had UACS = post nasal drip</a:t>
            </a:r>
          </a:p>
          <a:p>
            <a:r>
              <a:rPr lang="en-GB" sz="1800" dirty="0" err="1" smtClean="0">
                <a:solidFill>
                  <a:srgbClr val="800080"/>
                </a:solidFill>
              </a:rPr>
              <a:t>Khoshoo</a:t>
            </a:r>
            <a:r>
              <a:rPr lang="en-GB" sz="1800" dirty="0" smtClean="0">
                <a:solidFill>
                  <a:srgbClr val="800080"/>
                </a:solidFill>
              </a:rPr>
              <a:t> Chest 2009</a:t>
            </a:r>
          </a:p>
          <a:p>
            <a:endParaRPr lang="en-GB" sz="1800" dirty="0" smtClean="0">
              <a:solidFill>
                <a:srgbClr val="80008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PBB and airway </a:t>
            </a:r>
            <a:r>
              <a:rPr lang="en-GB" sz="3600" dirty="0" err="1" smtClean="0"/>
              <a:t>malacia</a:t>
            </a:r>
            <a:endParaRPr lang="en-GB" sz="3600" dirty="0" smtClean="0"/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39750" y="1916113"/>
            <a:ext cx="76327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 smtClean="0"/>
              <a:t>Persistent wet cough in 0-3 </a:t>
            </a:r>
            <a:r>
              <a:rPr lang="en-GB" dirty="0" err="1"/>
              <a:t>yrs</a:t>
            </a:r>
            <a:r>
              <a:rPr lang="en-GB" dirty="0"/>
              <a:t> </a:t>
            </a:r>
            <a:r>
              <a:rPr lang="en-GB" dirty="0" smtClean="0"/>
              <a:t>age group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/>
              <a:t> </a:t>
            </a:r>
            <a:r>
              <a:rPr lang="en-GB" dirty="0" smtClean="0"/>
              <a:t>= 30</a:t>
            </a:r>
            <a:r>
              <a:rPr lang="en-GB" dirty="0"/>
              <a:t>% </a:t>
            </a:r>
            <a:r>
              <a:rPr lang="en-GB" dirty="0" err="1"/>
              <a:t>tracheo</a:t>
            </a:r>
            <a:r>
              <a:rPr lang="en-GB" dirty="0"/>
              <a:t> or </a:t>
            </a:r>
            <a:r>
              <a:rPr lang="en-GB" dirty="0" err="1" smtClean="0"/>
              <a:t>laryngomalacia</a:t>
            </a:r>
            <a:r>
              <a:rPr lang="en-GB" dirty="0" smtClean="0"/>
              <a:t>.  </a:t>
            </a:r>
            <a:r>
              <a:rPr lang="en-GB" sz="1800" dirty="0" err="1" smtClean="0">
                <a:solidFill>
                  <a:srgbClr val="800080"/>
                </a:solidFill>
              </a:rPr>
              <a:t>Zgherea</a:t>
            </a:r>
            <a:endParaRPr lang="en-GB" sz="1800" dirty="0">
              <a:solidFill>
                <a:srgbClr val="80008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 smtClean="0"/>
              <a:t>&lt;</a:t>
            </a:r>
            <a:r>
              <a:rPr lang="en-GB" dirty="0"/>
              <a:t>5yrs 74% </a:t>
            </a:r>
            <a:r>
              <a:rPr lang="en-GB" dirty="0" err="1"/>
              <a:t>tracheo</a:t>
            </a:r>
            <a:r>
              <a:rPr lang="en-GB" dirty="0"/>
              <a:t> or </a:t>
            </a:r>
            <a:r>
              <a:rPr lang="en-GB" dirty="0" err="1" smtClean="0"/>
              <a:t>laryngomalacia</a:t>
            </a:r>
            <a:r>
              <a:rPr lang="en-GB" dirty="0" smtClean="0"/>
              <a:t>  </a:t>
            </a:r>
            <a:r>
              <a:rPr lang="en-GB" dirty="0" err="1" smtClean="0">
                <a:solidFill>
                  <a:srgbClr val="800080"/>
                </a:solidFill>
              </a:rPr>
              <a:t>Kompare</a:t>
            </a:r>
            <a:endParaRPr lang="en-GB" dirty="0">
              <a:solidFill>
                <a:srgbClr val="80008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dirty="0"/>
              <a:t>Purulent </a:t>
            </a:r>
            <a:r>
              <a:rPr lang="en-GB" dirty="0" smtClean="0"/>
              <a:t>bronchitis:  </a:t>
            </a:r>
            <a:r>
              <a:rPr lang="en-GB" dirty="0" err="1"/>
              <a:t>H.flu</a:t>
            </a:r>
            <a:r>
              <a:rPr lang="en-GB" dirty="0"/>
              <a:t>, </a:t>
            </a:r>
            <a:r>
              <a:rPr lang="en-GB" dirty="0" err="1"/>
              <a:t>S.pneumo</a:t>
            </a:r>
            <a:r>
              <a:rPr lang="en-GB" dirty="0"/>
              <a:t>, </a:t>
            </a:r>
            <a:r>
              <a:rPr lang="en-GB" dirty="0" err="1"/>
              <a:t>M.catarrhalis</a:t>
            </a:r>
            <a:r>
              <a:rPr lang="en-GB" dirty="0"/>
              <a:t>, </a:t>
            </a:r>
            <a:r>
              <a:rPr lang="en-GB" dirty="0" err="1"/>
              <a:t>S.aureus</a:t>
            </a:r>
            <a:r>
              <a:rPr lang="en-GB" dirty="0"/>
              <a:t> often &gt;1 organism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sz="1800" dirty="0" err="1">
                <a:solidFill>
                  <a:srgbClr val="800080"/>
                </a:solidFill>
              </a:rPr>
              <a:t>Zgherea</a:t>
            </a:r>
            <a:r>
              <a:rPr lang="en-GB" sz="1800" dirty="0">
                <a:solidFill>
                  <a:srgbClr val="800080"/>
                </a:solidFill>
              </a:rPr>
              <a:t> D </a:t>
            </a:r>
            <a:r>
              <a:rPr lang="en-GB" sz="1800" dirty="0" err="1">
                <a:solidFill>
                  <a:srgbClr val="800080"/>
                </a:solidFill>
              </a:rPr>
              <a:t>Pediatrics</a:t>
            </a:r>
            <a:r>
              <a:rPr lang="en-GB" sz="1800" dirty="0">
                <a:solidFill>
                  <a:srgbClr val="800080"/>
                </a:solidFill>
              </a:rPr>
              <a:t> 2012;129: 1-6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sz="1800" dirty="0" err="1">
                <a:solidFill>
                  <a:srgbClr val="800080"/>
                </a:solidFill>
              </a:rPr>
              <a:t>Kompare</a:t>
            </a:r>
            <a:r>
              <a:rPr lang="en-GB" sz="1800" dirty="0">
                <a:solidFill>
                  <a:srgbClr val="800080"/>
                </a:solidFill>
              </a:rPr>
              <a:t> M J </a:t>
            </a:r>
            <a:r>
              <a:rPr lang="en-GB" sz="1800" dirty="0" err="1">
                <a:solidFill>
                  <a:srgbClr val="800080"/>
                </a:solidFill>
              </a:rPr>
              <a:t>Pediatr</a:t>
            </a:r>
            <a:r>
              <a:rPr lang="en-GB" sz="1800" dirty="0">
                <a:solidFill>
                  <a:srgbClr val="800080"/>
                </a:solidFill>
              </a:rPr>
              <a:t> 2012;160; 88-92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PBB and bronchiectasis???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23850" y="1648222"/>
            <a:ext cx="11163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sz="2800" dirty="0"/>
              <a:t>Vicious cycle </a:t>
            </a:r>
            <a:r>
              <a:rPr lang="en-GB" sz="2800" dirty="0" smtClean="0"/>
              <a:t>hypothesis –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974725" y="2774950"/>
            <a:ext cx="611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/>
              <a:t>PBB may lead onto ‘Non CF’  bronchiectasis 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979613" y="3308350"/>
            <a:ext cx="3836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/>
              <a:t>(recurrent) viral infection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2051050" y="4076700"/>
            <a:ext cx="602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/>
              <a:t>2nd</a:t>
            </a:r>
            <a:r>
              <a:rPr lang="en-GB" baseline="30000"/>
              <a:t>ary </a:t>
            </a:r>
            <a:r>
              <a:rPr lang="en-GB"/>
              <a:t>bacterial infection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5089525" y="4832350"/>
            <a:ext cx="3881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/>
              <a:t>Bronchial wall inflammation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2771775" y="6021388"/>
            <a:ext cx="345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/>
              <a:t>Mucus hyper-secretion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323850" y="4832350"/>
            <a:ext cx="2735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/>
              <a:t>Airway</a:t>
            </a:r>
            <a:r>
              <a:rPr lang="en-GB" sz="1800"/>
              <a:t> </a:t>
            </a:r>
            <a:r>
              <a:rPr lang="en-GB"/>
              <a:t>obstruction</a:t>
            </a:r>
          </a:p>
        </p:txBody>
      </p:sp>
      <p:cxnSp>
        <p:nvCxnSpPr>
          <p:cNvPr id="27658" name="AutoShape 14"/>
          <p:cNvCxnSpPr>
            <a:cxnSpLocks noChangeShapeType="1"/>
            <a:endCxn id="27655" idx="0"/>
          </p:cNvCxnSpPr>
          <p:nvPr/>
        </p:nvCxnSpPr>
        <p:spPr bwMode="auto">
          <a:xfrm>
            <a:off x="5567363" y="4419600"/>
            <a:ext cx="1463675" cy="412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9" name="AutoShape 16"/>
          <p:cNvCxnSpPr>
            <a:cxnSpLocks noChangeShapeType="1"/>
            <a:stCxn id="27656" idx="1"/>
            <a:endCxn id="27657" idx="2"/>
          </p:cNvCxnSpPr>
          <p:nvPr/>
        </p:nvCxnSpPr>
        <p:spPr bwMode="auto">
          <a:xfrm flipH="1" flipV="1">
            <a:off x="1692275" y="5289550"/>
            <a:ext cx="1079500" cy="960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0" name="AutoShape 18"/>
          <p:cNvCxnSpPr>
            <a:cxnSpLocks noChangeShapeType="1"/>
            <a:stCxn id="27655" idx="2"/>
            <a:endCxn id="27656" idx="3"/>
          </p:cNvCxnSpPr>
          <p:nvPr/>
        </p:nvCxnSpPr>
        <p:spPr bwMode="auto">
          <a:xfrm flipH="1">
            <a:off x="6227763" y="5289550"/>
            <a:ext cx="803275" cy="960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61" name="Rectangle 19"/>
          <p:cNvSpPr>
            <a:spLocks noChangeArrowheads="1"/>
          </p:cNvSpPr>
          <p:nvPr/>
        </p:nvSpPr>
        <p:spPr bwMode="auto">
          <a:xfrm>
            <a:off x="4552950" y="3573463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b="1"/>
              <a:t>↓</a:t>
            </a:r>
          </a:p>
        </p:txBody>
      </p:sp>
      <p:sp>
        <p:nvSpPr>
          <p:cNvPr id="27662" name="Text Box 3"/>
          <p:cNvSpPr txBox="1">
            <a:spLocks noChangeArrowheads="1"/>
          </p:cNvSpPr>
          <p:nvPr/>
        </p:nvSpPr>
        <p:spPr bwMode="auto">
          <a:xfrm>
            <a:off x="6948488" y="2997200"/>
            <a:ext cx="2016125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>
                <a:solidFill>
                  <a:schemeClr val="folHlink"/>
                </a:solidFill>
              </a:rPr>
              <a:t>H. Influenza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>
                <a:solidFill>
                  <a:schemeClr val="folHlink"/>
                </a:solidFill>
              </a:rPr>
              <a:t>S.Pneumococcus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>
                <a:solidFill>
                  <a:schemeClr val="folHlink"/>
                </a:solidFill>
              </a:rPr>
              <a:t>M.Catarrhalis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>
                <a:solidFill>
                  <a:schemeClr val="folHlink"/>
                </a:solidFill>
              </a:rPr>
              <a:t>S. aureus</a:t>
            </a:r>
            <a:endParaRPr lang="en-US" sz="1800">
              <a:solidFill>
                <a:schemeClr val="folHlink"/>
              </a:solidFill>
            </a:endParaRPr>
          </a:p>
        </p:txBody>
      </p:sp>
      <p:sp>
        <p:nvSpPr>
          <p:cNvPr id="27663" name="Line 18"/>
          <p:cNvSpPr>
            <a:spLocks noChangeShapeType="1"/>
          </p:cNvSpPr>
          <p:nvPr/>
        </p:nvSpPr>
        <p:spPr bwMode="auto">
          <a:xfrm flipV="1">
            <a:off x="1403350" y="4365625"/>
            <a:ext cx="6477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Chronic cough and asthma</a:t>
            </a:r>
            <a:endParaRPr lang="en-US" sz="36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</a:t>
            </a:r>
            <a:r>
              <a:rPr lang="en-GB" sz="2800" dirty="0" smtClean="0"/>
              <a:t>Cough variant asthma – does it exist?</a:t>
            </a:r>
            <a:endParaRPr lang="en-GB" dirty="0" smtClean="0"/>
          </a:p>
          <a:p>
            <a:pPr eaLnBrk="1" hangingPunct="1"/>
            <a:r>
              <a:rPr lang="en-GB" dirty="0" smtClean="0"/>
              <a:t>Chronic, non-productive, cough alone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even night cough……..in a non-atopic child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without wheeze or exercise related symptoms:</a:t>
            </a:r>
            <a:endParaRPr lang="en-GB" u="sng" dirty="0" smtClean="0"/>
          </a:p>
          <a:p>
            <a:pPr marL="0" indent="0" eaLnBrk="1" hangingPunct="1">
              <a:buNone/>
            </a:pPr>
            <a:r>
              <a:rPr lang="en-GB" dirty="0" smtClean="0"/>
              <a:t>       </a:t>
            </a:r>
            <a:r>
              <a:rPr lang="en-GB" u="sng" dirty="0" smtClean="0"/>
              <a:t> is highly unlikely to be due to asthma</a:t>
            </a:r>
            <a:r>
              <a:rPr lang="en-GB" dirty="0" smtClean="0"/>
              <a:t> !</a:t>
            </a:r>
          </a:p>
          <a:p>
            <a:pPr marL="0" indent="0" eaLnBrk="1" hangingPunct="1"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Always consider OSA as a cause of night cough</a:t>
            </a:r>
          </a:p>
          <a:p>
            <a:pPr marL="0" indent="0" eaLnBrk="1" hangingPunct="1">
              <a:buNone/>
            </a:pPr>
            <a:r>
              <a:rPr lang="en-GB" dirty="0"/>
              <a:t>	</a:t>
            </a:r>
            <a:r>
              <a:rPr lang="en-GB" sz="1800" dirty="0" smtClean="0"/>
              <a:t>- OSA – commonest cause of night sweats in UK children</a:t>
            </a:r>
            <a:endParaRPr lang="en-GB" dirty="0" smtClean="0"/>
          </a:p>
          <a:p>
            <a:pPr eaLnBrk="1" hangingPunct="1"/>
            <a:r>
              <a:rPr lang="en-GB" sz="1800" dirty="0" err="1" smtClean="0">
                <a:solidFill>
                  <a:srgbClr val="800080"/>
                </a:solidFill>
              </a:rPr>
              <a:t>Ninian</a:t>
            </a:r>
            <a:r>
              <a:rPr lang="en-GB" sz="1800" dirty="0" smtClean="0">
                <a:solidFill>
                  <a:srgbClr val="800080"/>
                </a:solidFill>
              </a:rPr>
              <a:t> TK Russell G Arch Dis Child  1995; 73: 403-407</a:t>
            </a:r>
          </a:p>
          <a:p>
            <a:pPr eaLnBrk="1" hangingPunct="1"/>
            <a:r>
              <a:rPr lang="en-GB" sz="1800" dirty="0" err="1" smtClean="0">
                <a:solidFill>
                  <a:srgbClr val="800080"/>
                </a:solidFill>
              </a:rPr>
              <a:t>Marguet</a:t>
            </a:r>
            <a:r>
              <a:rPr lang="en-GB" sz="1800" dirty="0" smtClean="0">
                <a:solidFill>
                  <a:srgbClr val="800080"/>
                </a:solidFill>
              </a:rPr>
              <a:t> C Am J </a:t>
            </a:r>
            <a:r>
              <a:rPr lang="en-GB" sz="1800" dirty="0" err="1" smtClean="0">
                <a:solidFill>
                  <a:srgbClr val="800080"/>
                </a:solidFill>
              </a:rPr>
              <a:t>Resp</a:t>
            </a:r>
            <a:r>
              <a:rPr lang="en-GB" sz="1800" dirty="0" smtClean="0">
                <a:solidFill>
                  <a:srgbClr val="800080"/>
                </a:solidFill>
              </a:rPr>
              <a:t> </a:t>
            </a:r>
            <a:r>
              <a:rPr lang="en-GB" sz="1800" dirty="0" err="1" smtClean="0">
                <a:solidFill>
                  <a:srgbClr val="800080"/>
                </a:solidFill>
              </a:rPr>
              <a:t>Crit</a:t>
            </a:r>
            <a:r>
              <a:rPr lang="en-GB" sz="1800" dirty="0" smtClean="0">
                <a:solidFill>
                  <a:srgbClr val="800080"/>
                </a:solidFill>
              </a:rPr>
              <a:t> Care Med 1999; 159; 1533-1540</a:t>
            </a:r>
            <a:endParaRPr lang="en-US" sz="1800" dirty="0" smtClean="0">
              <a:solidFill>
                <a:srgbClr val="80008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088" y="404664"/>
            <a:ext cx="8029575" cy="792088"/>
          </a:xfrm>
        </p:spPr>
        <p:txBody>
          <a:bodyPr/>
          <a:lstStyle/>
          <a:p>
            <a:pPr eaLnBrk="1" hangingPunct="1"/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sz="2400" dirty="0" smtClean="0"/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0113" y="1557338"/>
            <a:ext cx="8064500" cy="53006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>
                <a:solidFill>
                  <a:schemeClr val="tx2"/>
                </a:solidFill>
              </a:rPr>
              <a:t>	</a:t>
            </a:r>
            <a:r>
              <a:rPr lang="en-GB" dirty="0" smtClean="0"/>
              <a:t>128 children chronic cough seen by ENT</a:t>
            </a:r>
          </a:p>
          <a:p>
            <a:pPr eaLnBrk="1" hangingPunct="1"/>
            <a:r>
              <a:rPr lang="en-GB" dirty="0" smtClean="0"/>
              <a:t>116 nasal disorders</a:t>
            </a:r>
          </a:p>
          <a:p>
            <a:pPr eaLnBrk="1" hangingPunct="1"/>
            <a:r>
              <a:rPr lang="en-GB" dirty="0" smtClean="0"/>
              <a:t>UACS diagnosed in 92 (72%)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allergic rhinitis 76; rhino-sinusitis 39;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adenoidal hypertrophy 54;  (some overlap)</a:t>
            </a:r>
          </a:p>
          <a:p>
            <a:pPr eaLnBrk="1" hangingPunct="1"/>
            <a:r>
              <a:rPr lang="en-GB" dirty="0" smtClean="0"/>
              <a:t>Other nasal problem 18% (mostly other rhinitis)</a:t>
            </a:r>
          </a:p>
          <a:p>
            <a:pPr eaLnBrk="1" hangingPunct="1"/>
            <a:r>
              <a:rPr lang="en-GB" dirty="0" smtClean="0"/>
              <a:t>No cause found 10%</a:t>
            </a:r>
          </a:p>
          <a:p>
            <a:pPr eaLnBrk="1" hangingPunct="1"/>
            <a:r>
              <a:rPr lang="en-GB" dirty="0" smtClean="0"/>
              <a:t>Purulent secretions on </a:t>
            </a:r>
            <a:r>
              <a:rPr lang="en-GB" dirty="0" err="1" smtClean="0"/>
              <a:t>naso-pharyngoscopy</a:t>
            </a:r>
            <a:r>
              <a:rPr lang="en-GB" dirty="0" smtClean="0"/>
              <a:t> in 91/128</a:t>
            </a:r>
          </a:p>
          <a:p>
            <a:pPr eaLnBrk="1" hangingPunct="1"/>
            <a:r>
              <a:rPr lang="en-GB" dirty="0" smtClean="0"/>
              <a:t>High success rate 90/92 for treating cough by addressing cause of UACS.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39758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Chronic Cough – UACS 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– post nasal drip</a:t>
            </a:r>
            <a:endParaRPr lang="en-GB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Upper airway cough syndrome</a:t>
            </a:r>
            <a:endParaRPr lang="en-US" sz="3600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8199437" cy="4114800"/>
          </a:xfrm>
        </p:spPr>
        <p:txBody>
          <a:bodyPr/>
          <a:lstStyle/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Nasal secretions &amp; Cough have common aetiology  - 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- cause and effect not convincing</a:t>
            </a:r>
          </a:p>
          <a:p>
            <a:pPr eaLnBrk="1" hangingPunct="1"/>
            <a:r>
              <a:rPr lang="en-GB" dirty="0" smtClean="0"/>
              <a:t>No specific diagnostic features</a:t>
            </a:r>
          </a:p>
          <a:p>
            <a:pPr eaLnBrk="1" hangingPunct="1"/>
            <a:r>
              <a:rPr lang="en-GB" dirty="0" smtClean="0"/>
              <a:t>Response to treatment (adults) with (some of)</a:t>
            </a:r>
          </a:p>
          <a:p>
            <a:pPr lvl="1" eaLnBrk="1" hangingPunct="1"/>
            <a:r>
              <a:rPr lang="en-GB" dirty="0" smtClean="0"/>
              <a:t>Decongestants</a:t>
            </a:r>
          </a:p>
          <a:p>
            <a:pPr lvl="1" eaLnBrk="1" hangingPunct="1"/>
            <a:r>
              <a:rPr lang="en-GB" dirty="0" smtClean="0"/>
              <a:t>Antihistamines</a:t>
            </a:r>
          </a:p>
          <a:p>
            <a:pPr lvl="1" eaLnBrk="1" hangingPunct="1"/>
            <a:r>
              <a:rPr lang="en-GB" dirty="0" smtClean="0"/>
              <a:t>Nasal steroids</a:t>
            </a:r>
          </a:p>
          <a:p>
            <a:pPr lvl="1" eaLnBrk="1" hangingPunct="1"/>
            <a:r>
              <a:rPr lang="en-GB" dirty="0" smtClean="0"/>
              <a:t>Allergen avoidance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Chronic cough and G-</a:t>
            </a:r>
            <a:r>
              <a:rPr lang="en-GB" sz="3600" dirty="0" err="1" smtClean="0"/>
              <a:t>Oe</a:t>
            </a:r>
            <a:r>
              <a:rPr lang="en-GB" sz="3600" dirty="0" smtClean="0"/>
              <a:t> reflux</a:t>
            </a:r>
            <a:endParaRPr lang="en-US" sz="36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40% adults with chronic cough have GORD</a:t>
            </a:r>
          </a:p>
          <a:p>
            <a:pPr eaLnBrk="1" hangingPunct="1"/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In children:</a:t>
            </a:r>
          </a:p>
          <a:p>
            <a:pPr eaLnBrk="1" hangingPunct="1"/>
            <a:r>
              <a:rPr lang="en-GB" dirty="0" smtClean="0"/>
              <a:t>Cause and effect difficult to prove</a:t>
            </a:r>
          </a:p>
          <a:p>
            <a:pPr eaLnBrk="1" hangingPunct="1"/>
            <a:r>
              <a:rPr lang="en-GB" dirty="0" smtClean="0"/>
              <a:t>Cough </a:t>
            </a:r>
            <a:r>
              <a:rPr lang="en-GB" dirty="0" smtClean="0">
                <a:sym typeface="Wingdings" panose="05000000000000000000" pitchFamily="2" charset="2"/>
              </a:rPr>
              <a:t> reflux?  Reflux vs Reflex theory?</a:t>
            </a:r>
          </a:p>
          <a:p>
            <a:pPr eaLnBrk="1" hangingPunct="1"/>
            <a:r>
              <a:rPr lang="en-GB" dirty="0" smtClean="0">
                <a:sym typeface="Wingdings" panose="05000000000000000000" pitchFamily="2" charset="2"/>
              </a:rPr>
              <a:t>No studies have demonstrated symptom improvement with medical or surgical treatment</a:t>
            </a:r>
          </a:p>
          <a:p>
            <a:pPr eaLnBrk="1" hangingPunct="1"/>
            <a:r>
              <a:rPr lang="en-GB" dirty="0" smtClean="0">
                <a:sym typeface="Wingdings" panose="05000000000000000000" pitchFamily="2" charset="2"/>
              </a:rPr>
              <a:t>Asthma and acid blockade experience </a:t>
            </a:r>
            <a:r>
              <a:rPr lang="en-GB" sz="1800" dirty="0" smtClean="0">
                <a:sym typeface="Wingdings" panose="05000000000000000000" pitchFamily="2" charset="2"/>
              </a:rPr>
              <a:t>– poorly controlled asthma not helped by empirical reflux meds even in those with proven reflux</a:t>
            </a:r>
          </a:p>
          <a:p>
            <a:pPr eaLnBrk="1" hangingPunct="1"/>
            <a:r>
              <a:rPr lang="en-GB" dirty="0" smtClean="0">
                <a:sym typeface="Wingdings" panose="05000000000000000000" pitchFamily="2" charset="2"/>
              </a:rPr>
              <a:t>Trial of therapy remains common practice (PPI, H2 antagonist, </a:t>
            </a:r>
            <a:r>
              <a:rPr lang="en-GB" dirty="0" err="1" smtClean="0">
                <a:sym typeface="Wingdings" panose="05000000000000000000" pitchFamily="2" charset="2"/>
              </a:rPr>
              <a:t>Prokinetic</a:t>
            </a:r>
            <a:r>
              <a:rPr lang="en-GB" dirty="0" smtClean="0">
                <a:sym typeface="Wingdings" panose="05000000000000000000" pitchFamily="2" charset="2"/>
              </a:rPr>
              <a:t> erythromycin, </a:t>
            </a:r>
            <a:r>
              <a:rPr lang="en-GB" dirty="0" err="1" smtClean="0">
                <a:sym typeface="Wingdings" panose="05000000000000000000" pitchFamily="2" charset="2"/>
              </a:rPr>
              <a:t>domperidone</a:t>
            </a:r>
            <a:r>
              <a:rPr lang="en-GB" dirty="0" smtClean="0">
                <a:sym typeface="Wingdings" panose="05000000000000000000" pitchFamily="2" charset="2"/>
              </a:rPr>
              <a:t>???)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76250"/>
            <a:ext cx="7793037" cy="757238"/>
          </a:xfrm>
        </p:spPr>
        <p:txBody>
          <a:bodyPr/>
          <a:lstStyle/>
          <a:p>
            <a:pPr eaLnBrk="1" hangingPunct="1"/>
            <a:r>
              <a:rPr lang="en-GB" sz="3600" smtClean="0"/>
              <a:t>Chronic cough- Recurrent aspiration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2"/>
            <a:ext cx="8269287" cy="4609107"/>
          </a:xfrm>
        </p:spPr>
        <p:txBody>
          <a:bodyPr/>
          <a:lstStyle/>
          <a:p>
            <a:pPr eaLnBrk="1" hangingPunct="1"/>
            <a:r>
              <a:rPr lang="en-GB" dirty="0" smtClean="0"/>
              <a:t>Bulbar problems, laryngeal </a:t>
            </a:r>
            <a:r>
              <a:rPr lang="en-GB" dirty="0" err="1" smtClean="0"/>
              <a:t>abn</a:t>
            </a:r>
            <a:r>
              <a:rPr lang="en-GB" dirty="0" smtClean="0"/>
              <a:t>, H-type TOF, GOR</a:t>
            </a:r>
          </a:p>
          <a:p>
            <a:pPr eaLnBrk="1" hangingPunct="1"/>
            <a:r>
              <a:rPr lang="en-GB" dirty="0" smtClean="0"/>
              <a:t>Predominantly right sided CXR signs</a:t>
            </a:r>
          </a:p>
          <a:p>
            <a:pPr eaLnBrk="1" hangingPunct="1"/>
            <a:r>
              <a:rPr lang="en-GB" dirty="0" smtClean="0"/>
              <a:t>Ba swallow/pH-Impedance study/SLT +/- ENT </a:t>
            </a:r>
            <a:r>
              <a:rPr lang="en-GB" dirty="0" err="1" smtClean="0"/>
              <a:t>revie</a:t>
            </a:r>
            <a:r>
              <a:rPr lang="en-GB" dirty="0" smtClean="0"/>
              <a:t>	w </a:t>
            </a:r>
          </a:p>
          <a:p>
            <a:pPr eaLnBrk="1" hangingPunct="1"/>
            <a:r>
              <a:rPr lang="en-GB" dirty="0" smtClean="0"/>
              <a:t>Bronchoscopy - oedematous airways / minor </a:t>
            </a:r>
            <a:r>
              <a:rPr lang="en-GB" dirty="0" err="1" smtClean="0"/>
              <a:t>carinae</a:t>
            </a:r>
            <a:r>
              <a:rPr lang="en-GB" dirty="0" smtClean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Bronchial lavage 	- fat laden alveolar macrophages</a:t>
            </a:r>
          </a:p>
          <a:p>
            <a:pPr eaLnBrk="1" hangingPunct="1"/>
            <a:r>
              <a:rPr lang="en-GB" dirty="0" smtClean="0"/>
              <a:t>Isotope </a:t>
            </a:r>
            <a:r>
              <a:rPr lang="en-GB" dirty="0"/>
              <a:t>scan (milk scan)	</a:t>
            </a:r>
          </a:p>
          <a:p>
            <a:pPr eaLnBrk="1" hangingPunct="1"/>
            <a:r>
              <a:rPr lang="en-GB" dirty="0" smtClean="0"/>
              <a:t>Bulbar EMG, MRI if indicated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Case AO: 	diagnosis of brainstem tumour from SLT Ix of 		chronic feed-related cough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0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Chronic cough</a:t>
            </a:r>
            <a:r>
              <a:rPr lang="en-GB" smtClean="0"/>
              <a:t> - </a:t>
            </a:r>
            <a:r>
              <a:rPr lang="en-GB" sz="3600" smtClean="0"/>
              <a:t>recurrent aspiration</a:t>
            </a:r>
          </a:p>
        </p:txBody>
      </p:sp>
      <p:pic>
        <p:nvPicPr>
          <p:cNvPr id="33795" name="Picture 4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57689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100"/>
          <p:cNvSpPr txBox="1">
            <a:spLocks noChangeArrowheads="1"/>
          </p:cNvSpPr>
          <p:nvPr/>
        </p:nvSpPr>
        <p:spPr bwMode="auto">
          <a:xfrm>
            <a:off x="1476375" y="1844675"/>
            <a:ext cx="8636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sz="1800"/>
          </a:p>
        </p:txBody>
      </p:sp>
      <p:sp>
        <p:nvSpPr>
          <p:cNvPr id="33798" name="Rectangle 3079"/>
          <p:cNvSpPr>
            <a:spLocks noChangeArrowheads="1"/>
          </p:cNvSpPr>
          <p:nvPr/>
        </p:nvSpPr>
        <p:spPr bwMode="auto">
          <a:xfrm>
            <a:off x="6300788" y="1844675"/>
            <a:ext cx="935037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/>
          </a:p>
        </p:txBody>
      </p:sp>
      <p:grpSp>
        <p:nvGrpSpPr>
          <p:cNvPr id="5" name="Group 4"/>
          <p:cNvGrpSpPr/>
          <p:nvPr/>
        </p:nvGrpSpPr>
        <p:grpSpPr>
          <a:xfrm>
            <a:off x="250825" y="3284984"/>
            <a:ext cx="8713788" cy="3228390"/>
            <a:chOff x="250825" y="3284984"/>
            <a:chExt cx="8713788" cy="3228390"/>
          </a:xfrm>
        </p:grpSpPr>
        <p:sp>
          <p:nvSpPr>
            <p:cNvPr id="33797" name="Text Box 3078"/>
            <p:cNvSpPr txBox="1">
              <a:spLocks noChangeArrowheads="1"/>
            </p:cNvSpPr>
            <p:nvPr/>
          </p:nvSpPr>
          <p:spPr bwMode="auto">
            <a:xfrm>
              <a:off x="250825" y="5805488"/>
              <a:ext cx="871378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2000" dirty="0" smtClean="0"/>
                <a:t>H-</a:t>
              </a:r>
              <a:r>
                <a:rPr lang="en-GB" sz="2000" dirty="0" err="1" smtClean="0"/>
                <a:t>ToF</a:t>
              </a:r>
              <a:r>
                <a:rPr lang="en-GB" sz="2000" dirty="0" smtClean="0"/>
                <a:t>:  	coughing</a:t>
              </a:r>
              <a:r>
                <a:rPr lang="en-GB" sz="2000" dirty="0"/>
                <a:t>, choking with feeds, noisy breathing, abdominal </a:t>
              </a:r>
              <a:r>
                <a:rPr lang="en-GB" sz="2000" dirty="0" smtClean="0"/>
                <a:t>	distension (Post-repair TOF cough, residual GOR)</a:t>
              </a:r>
              <a:endParaRPr lang="en-US" sz="2000"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3563888" y="3284984"/>
              <a:ext cx="1368152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93037" cy="982663"/>
          </a:xfrm>
        </p:spPr>
        <p:txBody>
          <a:bodyPr/>
          <a:lstStyle/>
          <a:p>
            <a:pPr eaLnBrk="1" hangingPunct="1"/>
            <a:r>
              <a:rPr lang="en-GB" sz="3600" smtClean="0"/>
              <a:t>What is a normal cough frequency?</a:t>
            </a:r>
            <a:endParaRPr lang="en-US" sz="3600" smtClean="0"/>
          </a:p>
        </p:txBody>
      </p:sp>
      <p:pic>
        <p:nvPicPr>
          <p:cNvPr id="8" name="Picture 7" descr="Screen Shot 2016-05-14 at 15.18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29614"/>
            <a:ext cx="2888587" cy="4148763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1560" y="1268760"/>
            <a:ext cx="7772400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dirty="0" smtClean="0"/>
              <a:t>	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Mean 11 cough epochs / 24 hours with no preceding RTI (range 1-34)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sz="1800" dirty="0" err="1" smtClean="0">
                <a:solidFill>
                  <a:srgbClr val="800080"/>
                </a:solidFill>
              </a:rPr>
              <a:t>Munyard</a:t>
            </a:r>
            <a:r>
              <a:rPr lang="en-GB" sz="1800" dirty="0" smtClean="0">
                <a:solidFill>
                  <a:srgbClr val="800080"/>
                </a:solidFill>
              </a:rPr>
              <a:t> P, Bush A Arch Dis Child 1996; 7:531-4</a:t>
            </a:r>
          </a:p>
          <a:p>
            <a:pPr eaLnBrk="1" hangingPunct="1">
              <a:lnSpc>
                <a:spcPct val="90000"/>
              </a:lnSpc>
            </a:pPr>
            <a:endParaRPr lang="en-GB" sz="1800" dirty="0" smtClean="0">
              <a:solidFill>
                <a:srgbClr val="80008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1800" dirty="0" smtClean="0">
              <a:solidFill>
                <a:srgbClr val="80008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sz="1800" dirty="0" smtClean="0">
              <a:solidFill>
                <a:srgbClr val="80008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sz="1800" dirty="0" smtClean="0">
              <a:solidFill>
                <a:srgbClr val="80008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1800" dirty="0" smtClean="0">
              <a:solidFill>
                <a:srgbClr val="800080"/>
              </a:solidFill>
            </a:endParaRPr>
          </a:p>
        </p:txBody>
      </p:sp>
      <p:pic>
        <p:nvPicPr>
          <p:cNvPr id="5" name="Picture 4" descr="Screen Shot 2016-05-14 at 15.15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2976"/>
            <a:ext cx="4896544" cy="3484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476250"/>
            <a:ext cx="7793037" cy="757238"/>
          </a:xfrm>
        </p:spPr>
        <p:txBody>
          <a:bodyPr/>
          <a:lstStyle/>
          <a:p>
            <a:pPr eaLnBrk="1" hangingPunct="1"/>
            <a:r>
              <a:rPr lang="en-GB" sz="3600" smtClean="0"/>
              <a:t>Chronic cough and CF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213"/>
            <a:ext cx="8269287" cy="4114800"/>
          </a:xfrm>
        </p:spPr>
        <p:txBody>
          <a:bodyPr/>
          <a:lstStyle/>
          <a:p>
            <a:pPr eaLnBrk="1" hangingPunct="1"/>
            <a:r>
              <a:rPr lang="en-GB" dirty="0" smtClean="0"/>
              <a:t>Neonatal Screening: IRT + DNA (4 mutations)</a:t>
            </a:r>
          </a:p>
          <a:p>
            <a:pPr marL="0" indent="0" eaLnBrk="1" hangingPunct="1">
              <a:buNone/>
            </a:pPr>
            <a:r>
              <a:rPr lang="en-GB" dirty="0"/>
              <a:t>	</a:t>
            </a:r>
            <a:r>
              <a:rPr lang="en-GB" dirty="0" smtClean="0"/>
              <a:t> – Immunoreactive Trypsin as screening test</a:t>
            </a:r>
          </a:p>
          <a:p>
            <a:pPr eaLnBrk="1" hangingPunct="1"/>
            <a:r>
              <a:rPr lang="en-GB" dirty="0" smtClean="0"/>
              <a:t>5% </a:t>
            </a:r>
            <a:r>
              <a:rPr lang="en-GB" u="sng" dirty="0" smtClean="0"/>
              <a:t>false negative </a:t>
            </a:r>
            <a:r>
              <a:rPr lang="en-GB" dirty="0" smtClean="0"/>
              <a:t>results from CF NBS programme</a:t>
            </a:r>
          </a:p>
          <a:p>
            <a:pPr marL="0" indent="0" eaLnBrk="1" hangingPunct="1">
              <a:buNone/>
            </a:pPr>
            <a:r>
              <a:rPr lang="en-GB" dirty="0"/>
              <a:t>	</a:t>
            </a:r>
            <a:r>
              <a:rPr lang="en-GB" dirty="0" smtClean="0"/>
              <a:t>- Not all ‘mild’ / ’atypical’ (SPIDs) / CFTR variants  </a:t>
            </a:r>
          </a:p>
          <a:p>
            <a:pPr marL="0" indent="0" eaLnBrk="1" hangingPunct="1">
              <a:buNone/>
            </a:pPr>
            <a:endParaRPr lang="en-GB" dirty="0" smtClean="0"/>
          </a:p>
          <a:p>
            <a:pPr lvl="1" eaLnBrk="1" hangingPunct="1"/>
            <a:r>
              <a:rPr lang="en-GB" dirty="0" smtClean="0"/>
              <a:t>Don’t forget the sweat test</a:t>
            </a:r>
          </a:p>
          <a:p>
            <a:pPr lvl="1" eaLnBrk="1" hangingPunct="1"/>
            <a:r>
              <a:rPr lang="en-GB" dirty="0" smtClean="0"/>
              <a:t>Sweat c</a:t>
            </a:r>
            <a:r>
              <a:rPr lang="en-GB" dirty="0" smtClean="0">
                <a:sym typeface="Symbol" panose="05050102010706020507" pitchFamily="18" charset="2"/>
              </a:rPr>
              <a:t>hloride  </a:t>
            </a:r>
            <a:r>
              <a:rPr lang="en-US" b="1" dirty="0">
                <a:sym typeface="Symbol" panose="05050102010706020507" pitchFamily="18" charset="2"/>
              </a:rPr>
              <a:t>&gt;</a:t>
            </a:r>
            <a:r>
              <a:rPr lang="en-GB" dirty="0" smtClean="0">
                <a:sym typeface="Symbol" panose="05050102010706020507" pitchFamily="18" charset="2"/>
              </a:rPr>
              <a:t>25 mmol/l – Abnormal - needs further testing</a:t>
            </a:r>
            <a:endParaRPr lang="en-GB" b="1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476250"/>
            <a:ext cx="7793037" cy="757238"/>
          </a:xfrm>
        </p:spPr>
        <p:txBody>
          <a:bodyPr/>
          <a:lstStyle/>
          <a:p>
            <a:pPr eaLnBrk="1" hangingPunct="1"/>
            <a:r>
              <a:rPr lang="en-GB" sz="3600" dirty="0" smtClean="0"/>
              <a:t>Chronic cough and CF – A Case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85" t="2621" r="5903" b="-1049"/>
          <a:stretch/>
        </p:blipFill>
        <p:spPr>
          <a:xfrm>
            <a:off x="756024" y="2636912"/>
            <a:ext cx="4176016" cy="3819527"/>
          </a:xfrm>
          <a:prstGeom prst="rect">
            <a:avLst/>
          </a:prstGeom>
        </p:spPr>
      </p:pic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213"/>
            <a:ext cx="8269287" cy="4114800"/>
          </a:xfrm>
        </p:spPr>
        <p:txBody>
          <a:bodyPr/>
          <a:lstStyle/>
          <a:p>
            <a:pPr eaLnBrk="1" hangingPunct="1"/>
            <a:r>
              <a:rPr lang="en-GB" dirty="0" smtClean="0"/>
              <a:t>TC – 13 years old, chronic “asthma”</a:t>
            </a:r>
          </a:p>
          <a:p>
            <a:pPr eaLnBrk="1" hangingPunct="1"/>
            <a:r>
              <a:rPr lang="en-GB" dirty="0" smtClean="0"/>
              <a:t>Born like:</a:t>
            </a:r>
          </a:p>
          <a:p>
            <a:pPr eaLnBrk="1" hangingPunct="1"/>
            <a:r>
              <a:rPr lang="en-GB" dirty="0" smtClean="0"/>
              <a:t>Presents like:</a:t>
            </a:r>
          </a:p>
          <a:p>
            <a:pPr eaLnBrk="1" hangingPunct="1"/>
            <a:r>
              <a:rPr lang="en-GB" dirty="0" smtClean="0"/>
              <a:t>Cough</a:t>
            </a:r>
            <a:endParaRPr lang="en-GB" dirty="0"/>
          </a:p>
          <a:p>
            <a:pPr eaLnBrk="1" hangingPunct="1"/>
            <a:r>
              <a:rPr lang="en-GB" dirty="0"/>
              <a:t>Wheeze</a:t>
            </a:r>
          </a:p>
          <a:p>
            <a:pPr eaLnBrk="1" hangingPunct="1"/>
            <a:r>
              <a:rPr lang="en-GB" dirty="0"/>
              <a:t>Exercise limitation</a:t>
            </a:r>
          </a:p>
          <a:p>
            <a:pPr eaLnBrk="1" hangingPunct="1"/>
            <a:r>
              <a:rPr lang="en-GB" dirty="0"/>
              <a:t>Reduced FEV1</a:t>
            </a:r>
          </a:p>
          <a:p>
            <a:pPr eaLnBrk="1" hangingPunct="1"/>
            <a:endParaRPr lang="en-GB" dirty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/>
          </a:p>
          <a:p>
            <a:pPr eaLnBrk="1" hangingPunct="1"/>
            <a:r>
              <a:rPr lang="en-GB" dirty="0" smtClean="0"/>
              <a:t>Admitted </a:t>
            </a:r>
            <a:r>
              <a:rPr lang="en-GB" dirty="0"/>
              <a:t>to local with “LRTI”</a:t>
            </a:r>
          </a:p>
          <a:p>
            <a:pPr eaLnBrk="1" hangingPunct="1"/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763" b="15757"/>
          <a:stretch/>
        </p:blipFill>
        <p:spPr>
          <a:xfrm>
            <a:off x="3679791" y="2295312"/>
            <a:ext cx="4955589" cy="3797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185" t="2" r="25159" b="31745"/>
          <a:stretch/>
        </p:blipFill>
        <p:spPr>
          <a:xfrm>
            <a:off x="4200596" y="2276872"/>
            <a:ext cx="4475860" cy="44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476250"/>
            <a:ext cx="7793037" cy="757238"/>
          </a:xfrm>
        </p:spPr>
        <p:txBody>
          <a:bodyPr/>
          <a:lstStyle/>
          <a:p>
            <a:pPr eaLnBrk="1" hangingPunct="1"/>
            <a:r>
              <a:rPr lang="en-GB" sz="3600" dirty="0" smtClean="0"/>
              <a:t>Chronic cough and CF – A Case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213"/>
            <a:ext cx="8269287" cy="4114800"/>
          </a:xfrm>
        </p:spPr>
        <p:txBody>
          <a:bodyPr/>
          <a:lstStyle/>
          <a:p>
            <a:pPr eaLnBrk="1" hangingPunct="1"/>
            <a:r>
              <a:rPr lang="en-GB" dirty="0" smtClean="0"/>
              <a:t>Closer investigation</a:t>
            </a:r>
          </a:p>
          <a:p>
            <a:pPr eaLnBrk="1" hangingPunct="1"/>
            <a:r>
              <a:rPr lang="en-GB" dirty="0" smtClean="0"/>
              <a:t>Cachectic and stunted (</a:t>
            </a:r>
            <a:r>
              <a:rPr lang="en-GB" dirty="0" err="1" smtClean="0"/>
              <a:t>wt</a:t>
            </a:r>
            <a:r>
              <a:rPr lang="en-GB" dirty="0" smtClean="0"/>
              <a:t> 30kg @ 13y)</a:t>
            </a:r>
          </a:p>
          <a:p>
            <a:pPr eaLnBrk="1" hangingPunct="1"/>
            <a:r>
              <a:rPr lang="en-GB" dirty="0" smtClean="0"/>
              <a:t>Clubbed, Lifelong </a:t>
            </a:r>
            <a:r>
              <a:rPr lang="en-GB" dirty="0" err="1" smtClean="0"/>
              <a:t>steatorrhoea</a:t>
            </a:r>
            <a:r>
              <a:rPr lang="en-GB" dirty="0" smtClean="0"/>
              <a:t>, Wet cough, sputum</a:t>
            </a:r>
          </a:p>
          <a:p>
            <a:pPr eaLnBrk="1" hangingPunct="1"/>
            <a:r>
              <a:rPr lang="en-GB" dirty="0" smtClean="0"/>
              <a:t>Exercise capacity 30y (when well)</a:t>
            </a:r>
          </a:p>
          <a:p>
            <a:pPr eaLnBrk="1" hangingPunct="1"/>
            <a:r>
              <a:rPr lang="en-GB" dirty="0" smtClean="0"/>
              <a:t>FEV1 33%, nocturnal </a:t>
            </a:r>
            <a:r>
              <a:rPr lang="en-GB" dirty="0" err="1" smtClean="0"/>
              <a:t>hypoxaemia</a:t>
            </a:r>
            <a:endParaRPr lang="en-GB" dirty="0" smtClean="0"/>
          </a:p>
          <a:p>
            <a:pPr eaLnBrk="1" hangingPunct="1"/>
            <a:r>
              <a:rPr lang="en-GB" dirty="0" smtClean="0"/>
              <a:t>Sweat [</a:t>
            </a:r>
            <a:r>
              <a:rPr lang="en-GB" dirty="0" err="1" smtClean="0"/>
              <a:t>Cl</a:t>
            </a:r>
            <a:r>
              <a:rPr lang="en-GB" baseline="30000" dirty="0" smtClean="0"/>
              <a:t>-</a:t>
            </a:r>
            <a:r>
              <a:rPr lang="en-GB" dirty="0" smtClean="0"/>
              <a:t>] = 95mmol/L, Stool elastase = &lt;200mcg/g</a:t>
            </a:r>
          </a:p>
          <a:p>
            <a:pPr eaLnBrk="1" hangingPunct="1"/>
            <a:r>
              <a:rPr lang="en-GB" dirty="0" smtClean="0"/>
              <a:t>x2 CF genes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err="1" smtClean="0">
                <a:sym typeface="Wingdings"/>
              </a:rPr>
              <a:t>Dx</a:t>
            </a:r>
            <a:r>
              <a:rPr lang="en-GB" dirty="0" smtClean="0">
                <a:sym typeface="Wingdings"/>
              </a:rPr>
              <a:t> confirmed</a:t>
            </a:r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sz="3600" dirty="0" smtClean="0"/>
              <a:t>A lifetime of mismanagement</a:t>
            </a:r>
          </a:p>
          <a:p>
            <a:pPr eaLnBrk="1" hangingPunct="1"/>
            <a:r>
              <a:rPr lang="en-GB" sz="3600" dirty="0" smtClean="0"/>
              <a:t>What happened???</a:t>
            </a:r>
          </a:p>
        </p:txBody>
      </p:sp>
    </p:spTree>
    <p:extLst>
      <p:ext uri="{BB962C8B-B14F-4D97-AF65-F5344CB8AC3E}">
        <p14:creationId xmlns:p14="http://schemas.microsoft.com/office/powerpoint/2010/main" val="237164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476250"/>
            <a:ext cx="7793037" cy="757238"/>
          </a:xfrm>
        </p:spPr>
        <p:txBody>
          <a:bodyPr/>
          <a:lstStyle/>
          <a:p>
            <a:pPr eaLnBrk="1" hangingPunct="1"/>
            <a:r>
              <a:rPr lang="en-GB" sz="3600" dirty="0" smtClean="0"/>
              <a:t>Chronic cough and CF – A Case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283968" y="4581127"/>
            <a:ext cx="936104" cy="6203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7784" y="2060848"/>
            <a:ext cx="4608512" cy="4032449"/>
          </a:xfrm>
        </p:spPr>
        <p:txBody>
          <a:bodyPr/>
          <a:lstStyle/>
          <a:p>
            <a:pPr eaLnBrk="1" hangingPunct="1"/>
            <a:r>
              <a:rPr lang="en-GB" dirty="0" smtClean="0"/>
              <a:t>Engaged with treatment</a:t>
            </a:r>
          </a:p>
          <a:p>
            <a:pPr eaLnBrk="1" hangingPunct="1"/>
            <a:r>
              <a:rPr lang="en-GB" dirty="0" smtClean="0"/>
              <a:t>Started on CFTR modifier</a:t>
            </a:r>
          </a:p>
          <a:p>
            <a:pPr eaLnBrk="1" hangingPunct="1"/>
            <a:r>
              <a:rPr lang="en-GB" dirty="0"/>
              <a:t>6 months of treatment</a:t>
            </a:r>
          </a:p>
          <a:p>
            <a:pPr eaLnBrk="1" hangingPunct="1"/>
            <a:endParaRPr lang="en-GB" dirty="0"/>
          </a:p>
          <a:p>
            <a:pPr marL="0" indent="0" eaLnBrk="1" hangingPunct="1">
              <a:buNone/>
            </a:pPr>
            <a:r>
              <a:rPr lang="en-GB" dirty="0" smtClean="0"/>
              <a:t>30kg			</a:t>
            </a:r>
          </a:p>
          <a:p>
            <a:pPr marL="0" indent="0" eaLnBrk="1" hangingPunct="1">
              <a:buNone/>
            </a:pPr>
            <a:r>
              <a:rPr lang="en-GB" dirty="0" smtClean="0"/>
              <a:t>FEV1 33%		</a:t>
            </a:r>
          </a:p>
          <a:p>
            <a:pPr marL="0" indent="0" eaLnBrk="1" hangingPunct="1">
              <a:buNone/>
            </a:pPr>
            <a:r>
              <a:rPr lang="en-GB" dirty="0" smtClean="0"/>
              <a:t>Clubbed		</a:t>
            </a:r>
          </a:p>
          <a:p>
            <a:pPr marL="0" indent="0" eaLnBrk="1" hangingPunct="1">
              <a:buNone/>
            </a:pPr>
            <a:r>
              <a:rPr lang="en-GB" dirty="0" smtClean="0"/>
              <a:t>Invalided		</a:t>
            </a:r>
            <a:endParaRPr lang="en-GB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627784" y="2060848"/>
            <a:ext cx="4608512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en-GB" dirty="0" smtClean="0"/>
          </a:p>
          <a:p>
            <a:pPr eaLnBrk="1" hangingPunct="1"/>
            <a:endParaRPr lang="en-GB" dirty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		60kg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		FEV1 99%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		No clubbing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		Sporty++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/>
            <a:r>
              <a:rPr lang="en-GB" sz="3200" dirty="0" smtClean="0"/>
              <a:t>Take a good history!!!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4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93038" cy="982663"/>
          </a:xfrm>
        </p:spPr>
        <p:txBody>
          <a:bodyPr/>
          <a:lstStyle/>
          <a:p>
            <a:pPr eaLnBrk="1" hangingPunct="1"/>
            <a:r>
              <a:rPr lang="en-GB" sz="3600" smtClean="0"/>
              <a:t>Chronic cough - </a:t>
            </a:r>
            <a:r>
              <a:rPr lang="en-GB" sz="2400" smtClean="0"/>
              <a:t>and airway abnormality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8137525" cy="4719637"/>
          </a:xfrm>
        </p:spPr>
        <p:txBody>
          <a:bodyPr/>
          <a:lstStyle/>
          <a:p>
            <a:pPr eaLnBrk="1" hangingPunct="1"/>
            <a:r>
              <a:rPr lang="en-GB" dirty="0" err="1" smtClean="0"/>
              <a:t>Tracheo</a:t>
            </a:r>
            <a:r>
              <a:rPr lang="en-GB" dirty="0" smtClean="0"/>
              <a:t> – </a:t>
            </a:r>
            <a:r>
              <a:rPr lang="en-GB" dirty="0" err="1" smtClean="0"/>
              <a:t>broncho</a:t>
            </a:r>
            <a:r>
              <a:rPr lang="en-GB" dirty="0" smtClean="0"/>
              <a:t> – </a:t>
            </a:r>
            <a:r>
              <a:rPr lang="en-GB" dirty="0" err="1" smtClean="0"/>
              <a:t>malacia</a:t>
            </a:r>
            <a:r>
              <a:rPr lang="en-GB" dirty="0" smtClean="0"/>
              <a:t> (</a:t>
            </a:r>
            <a:r>
              <a:rPr lang="en-GB" dirty="0" err="1" smtClean="0"/>
              <a:t>ToF</a:t>
            </a:r>
            <a:r>
              <a:rPr lang="en-GB" dirty="0" smtClean="0"/>
              <a:t>-cough)</a:t>
            </a:r>
          </a:p>
          <a:p>
            <a:pPr eaLnBrk="1" hangingPunct="1"/>
            <a:r>
              <a:rPr lang="en-GB" dirty="0" smtClean="0"/>
              <a:t>Airway collapse during expiration /coughing</a:t>
            </a:r>
          </a:p>
          <a:p>
            <a:pPr eaLnBrk="1" hangingPunct="1"/>
            <a:r>
              <a:rPr lang="en-GB" dirty="0" smtClean="0"/>
              <a:t>Impaired airway clearance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30% of children with persistent wet cough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have </a:t>
            </a:r>
            <a:r>
              <a:rPr lang="en-GB" dirty="0" err="1" smtClean="0"/>
              <a:t>tracheomalacia</a:t>
            </a:r>
            <a:r>
              <a:rPr lang="en-GB" dirty="0" smtClean="0"/>
              <a:t> (0-3 </a:t>
            </a:r>
            <a:r>
              <a:rPr lang="en-GB" dirty="0" err="1" smtClean="0"/>
              <a:t>yrs</a:t>
            </a:r>
            <a:r>
              <a:rPr lang="en-GB" dirty="0" smtClean="0"/>
              <a:t>)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Airway compression / collapse (lymphadenopathy?)</a:t>
            </a:r>
          </a:p>
          <a:p>
            <a:pPr eaLnBrk="1" hangingPunct="1"/>
            <a:r>
              <a:rPr lang="en-GB" dirty="0" smtClean="0"/>
              <a:t>Other congenital abnormality (vascular ring)</a:t>
            </a:r>
          </a:p>
          <a:p>
            <a:pPr marL="0" indent="0" eaLnBrk="1" hangingPunct="1">
              <a:buNone/>
            </a:pPr>
            <a:r>
              <a:rPr lang="en-GB" sz="1800" dirty="0" err="1" smtClean="0">
                <a:solidFill>
                  <a:srgbClr val="800080"/>
                </a:solidFill>
              </a:rPr>
              <a:t>Zgherea</a:t>
            </a:r>
            <a:r>
              <a:rPr lang="en-GB" sz="1800" dirty="0" smtClean="0">
                <a:solidFill>
                  <a:srgbClr val="800080"/>
                </a:solidFill>
              </a:rPr>
              <a:t> D Paediatrics 2012</a:t>
            </a:r>
            <a:r>
              <a:rPr lang="en-GB" dirty="0" smtClean="0"/>
              <a:t> </a:t>
            </a:r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93037" cy="982662"/>
          </a:xfrm>
        </p:spPr>
        <p:txBody>
          <a:bodyPr/>
          <a:lstStyle/>
          <a:p>
            <a:pPr eaLnBrk="1" hangingPunct="1"/>
            <a:r>
              <a:rPr lang="en-GB" sz="3600" smtClean="0"/>
              <a:t>Chronic cough &amp; tracheomalacia</a:t>
            </a:r>
            <a:endParaRPr lang="en-US" sz="360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3810000" cy="47196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sz="2000" smtClean="0"/>
              <a:t>                                   </a:t>
            </a:r>
            <a:endParaRPr lang="en-US" sz="2000" smtClean="0"/>
          </a:p>
        </p:txBody>
      </p:sp>
      <p:pic>
        <p:nvPicPr>
          <p:cNvPr id="3686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700213"/>
            <a:ext cx="3386138" cy="2592387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 descr="1069-17_de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44640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 descr="424545-426003-786t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4194175"/>
            <a:ext cx="2276475" cy="2663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Vascular ring causing chronic cough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4480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Vascular ring causing chronic cough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87488"/>
            <a:ext cx="5867400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Habit cough – psychogenic cough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827088" y="1771650"/>
            <a:ext cx="813752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dirty="0"/>
              <a:t>Honking noise : theatrical </a:t>
            </a:r>
          </a:p>
          <a:p>
            <a:pPr eaLnBrk="1" hangingPunct="1"/>
            <a:r>
              <a:rPr lang="en-GB" dirty="0"/>
              <a:t>Predominantly daytime but not exclusively</a:t>
            </a:r>
          </a:p>
          <a:p>
            <a:pPr eaLnBrk="1" hangingPunct="1"/>
            <a:r>
              <a:rPr lang="en-GB" dirty="0"/>
              <a:t>Up to several times per minute </a:t>
            </a:r>
          </a:p>
          <a:p>
            <a:r>
              <a:rPr lang="en-GB" dirty="0"/>
              <a:t>May last for months ? Following infective trigger</a:t>
            </a:r>
          </a:p>
          <a:p>
            <a:r>
              <a:rPr lang="en-GB" dirty="0"/>
              <a:t>Exhausted / off school / headaches / abdominal pain</a:t>
            </a:r>
          </a:p>
          <a:p>
            <a:r>
              <a:rPr lang="en-GB" dirty="0"/>
              <a:t>Magical </a:t>
            </a:r>
            <a:r>
              <a:rPr lang="en-GB" dirty="0" smtClean="0"/>
              <a:t>cure!  </a:t>
            </a:r>
            <a:r>
              <a:rPr lang="en-GB" dirty="0"/>
              <a:t>– reinforced suggestion</a:t>
            </a:r>
          </a:p>
          <a:p>
            <a:pPr lvl="1"/>
            <a:r>
              <a:rPr lang="en-GB" dirty="0">
                <a:solidFill>
                  <a:srgbClr val="0D0D0D"/>
                </a:solidFill>
              </a:rPr>
              <a:t>‘The cough and the </a:t>
            </a:r>
            <a:r>
              <a:rPr lang="en-GB" dirty="0" err="1">
                <a:solidFill>
                  <a:srgbClr val="0D0D0D"/>
                </a:solidFill>
              </a:rPr>
              <a:t>bedsheet</a:t>
            </a:r>
            <a:r>
              <a:rPr lang="en-GB" dirty="0">
                <a:solidFill>
                  <a:srgbClr val="0D0D0D"/>
                </a:solidFill>
              </a:rPr>
              <a:t>’ </a:t>
            </a:r>
          </a:p>
          <a:p>
            <a:pPr lvl="1"/>
            <a:r>
              <a:rPr lang="en-GB" dirty="0">
                <a:solidFill>
                  <a:srgbClr val="0D0D0D"/>
                </a:solidFill>
              </a:rPr>
              <a:t>Breathing control / brief session suggestion therapy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D0D0D"/>
                </a:solidFill>
              </a:rPr>
              <a:t>    – </a:t>
            </a:r>
            <a:r>
              <a:rPr lang="en-GB" sz="2000" dirty="0">
                <a:solidFill>
                  <a:srgbClr val="0D0D0D"/>
                </a:solidFill>
              </a:rPr>
              <a:t>convince the child he doesn’t need to </a:t>
            </a:r>
            <a:r>
              <a:rPr lang="en-GB" sz="2000" dirty="0" smtClean="0">
                <a:solidFill>
                  <a:srgbClr val="0D0D0D"/>
                </a:solidFill>
              </a:rPr>
              <a:t>cough!</a:t>
            </a:r>
            <a:endParaRPr lang="en-GB" sz="2000" dirty="0">
              <a:solidFill>
                <a:srgbClr val="0D0D0D"/>
              </a:solidFill>
            </a:endParaRPr>
          </a:p>
          <a:p>
            <a:pPr lvl="1"/>
            <a:r>
              <a:rPr lang="en-GB" sz="1800" dirty="0" err="1">
                <a:solidFill>
                  <a:srgbClr val="800080"/>
                </a:solidFill>
              </a:rPr>
              <a:t>Cohlan</a:t>
            </a:r>
            <a:r>
              <a:rPr lang="en-GB" sz="1800" dirty="0">
                <a:solidFill>
                  <a:srgbClr val="800080"/>
                </a:solidFill>
              </a:rPr>
              <a:t> SQ, Stone SM </a:t>
            </a:r>
            <a:r>
              <a:rPr lang="en-GB" sz="1800" dirty="0" err="1">
                <a:solidFill>
                  <a:srgbClr val="800080"/>
                </a:solidFill>
              </a:rPr>
              <a:t>Pediatrics</a:t>
            </a:r>
            <a:r>
              <a:rPr lang="en-GB" sz="1800" dirty="0">
                <a:solidFill>
                  <a:srgbClr val="800080"/>
                </a:solidFill>
              </a:rPr>
              <a:t> Vol. 74 No. 1 July 1, 1984 p. 11 -15</a:t>
            </a:r>
          </a:p>
          <a:p>
            <a:pPr lvl="1"/>
            <a:r>
              <a:rPr lang="en-GB" sz="1800" dirty="0">
                <a:solidFill>
                  <a:srgbClr val="800080"/>
                </a:solidFill>
              </a:rPr>
              <a:t>Weinberger M Lung 190: 45-53 2012</a:t>
            </a:r>
          </a:p>
          <a:p>
            <a:pPr eaLnBrk="1" hangingPunct="1"/>
            <a:endParaRPr lang="en-GB" sz="1800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Primary </a:t>
            </a:r>
            <a:r>
              <a:rPr lang="en-GB" sz="3600" dirty="0" err="1" smtClean="0"/>
              <a:t>Ciliary</a:t>
            </a:r>
            <a:r>
              <a:rPr lang="en-GB" sz="3600" dirty="0" smtClean="0"/>
              <a:t> Dyskinesia</a:t>
            </a:r>
          </a:p>
        </p:txBody>
      </p:sp>
      <p:sp>
        <p:nvSpPr>
          <p:cNvPr id="4301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dirty="0" smtClean="0"/>
          </a:p>
        </p:txBody>
      </p:sp>
      <p:pic>
        <p:nvPicPr>
          <p:cNvPr id="43012" name="Picture 2052" descr="c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7" y="3396630"/>
            <a:ext cx="2833092" cy="283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053" descr="cili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68" y="4138042"/>
            <a:ext cx="3096344" cy="231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img.webmd.boots.com/dtmcms/live/webmd_uk/consumer_assets/site_images/articles/health_tools/smoking_affects_your_appearance_slideshow/princ_rm_photo_of_sem_image_of_human_lun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2120"/>
            <a:ext cx="411658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cilia lu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37" y="3218309"/>
            <a:ext cx="501205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214313"/>
            <a:ext cx="8410575" cy="1054100"/>
          </a:xfrm>
        </p:spPr>
        <p:txBody>
          <a:bodyPr/>
          <a:lstStyle/>
          <a:p>
            <a:pPr eaLnBrk="1" hangingPunct="1"/>
            <a:r>
              <a:rPr lang="en-GB" sz="4000" smtClean="0"/>
              <a:t> </a:t>
            </a:r>
            <a:r>
              <a:rPr lang="en-GB" sz="3600" smtClean="0"/>
              <a:t>Chronic cough</a:t>
            </a:r>
            <a:r>
              <a:rPr lang="en-GB" sz="4000" smtClean="0"/>
              <a:t> - </a:t>
            </a:r>
            <a:r>
              <a:rPr lang="en-GB" sz="3600" smtClean="0"/>
              <a:t>Respiratory infections</a:t>
            </a:r>
            <a:r>
              <a:rPr lang="en-GB" sz="4000" smtClean="0"/>
              <a:t> </a:t>
            </a:r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GB" b="1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b="1" dirty="0" smtClean="0"/>
              <a:t>What is normal ?</a:t>
            </a:r>
            <a:br>
              <a:rPr lang="en-GB" b="1" dirty="0" smtClean="0"/>
            </a:br>
            <a:endParaRPr lang="en-GB" b="1" dirty="0" smtClean="0"/>
          </a:p>
          <a:p>
            <a:pPr eaLnBrk="1" hangingPunct="1"/>
            <a:r>
              <a:rPr lang="en-GB" dirty="0" smtClean="0"/>
              <a:t>6-10 RTIs / year (age 0-4 </a:t>
            </a:r>
            <a:r>
              <a:rPr lang="en-GB" dirty="0" err="1" smtClean="0"/>
              <a:t>yrs</a:t>
            </a:r>
            <a:r>
              <a:rPr lang="en-GB" dirty="0" smtClean="0"/>
              <a:t>)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2.5-5 RTI / year (age 10-14 </a:t>
            </a:r>
            <a:r>
              <a:rPr lang="en-GB" dirty="0" err="1" smtClean="0"/>
              <a:t>yrs</a:t>
            </a:r>
            <a:r>
              <a:rPr lang="en-GB" dirty="0" smtClean="0"/>
              <a:t>)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Most resolve without treatment</a:t>
            </a:r>
          </a:p>
          <a:p>
            <a:pPr eaLnBrk="1" hangingPunct="1"/>
            <a:r>
              <a:rPr lang="en-GB" sz="1800" dirty="0" smtClean="0">
                <a:solidFill>
                  <a:srgbClr val="800080"/>
                </a:solidFill>
              </a:rPr>
              <a:t>Monto AS </a:t>
            </a:r>
            <a:r>
              <a:rPr lang="en-GB" sz="1800" dirty="0" err="1" smtClean="0">
                <a:solidFill>
                  <a:srgbClr val="800080"/>
                </a:solidFill>
              </a:rPr>
              <a:t>Epidemiol</a:t>
            </a:r>
            <a:r>
              <a:rPr lang="en-GB" sz="1800" dirty="0" smtClean="0">
                <a:solidFill>
                  <a:srgbClr val="800080"/>
                </a:solidFill>
              </a:rPr>
              <a:t> Rev 1994; 16(2): 351-73 (review article)</a:t>
            </a: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8316912" cy="982662"/>
          </a:xfrm>
        </p:spPr>
        <p:txBody>
          <a:bodyPr/>
          <a:lstStyle/>
          <a:p>
            <a:pPr eaLnBrk="1" hangingPunct="1"/>
            <a:r>
              <a:rPr lang="en-GB" sz="3600" dirty="0" smtClean="0"/>
              <a:t>Primary </a:t>
            </a:r>
            <a:r>
              <a:rPr lang="en-GB" sz="3600" dirty="0" err="1"/>
              <a:t>C</a:t>
            </a:r>
            <a:r>
              <a:rPr lang="en-GB" sz="3600" dirty="0" err="1" smtClean="0"/>
              <a:t>iliary</a:t>
            </a:r>
            <a:r>
              <a:rPr lang="en-GB" sz="3600" dirty="0" smtClean="0"/>
              <a:t> Dyskinesia - features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700213"/>
            <a:ext cx="7772400" cy="4505325"/>
          </a:xfrm>
        </p:spPr>
        <p:txBody>
          <a:bodyPr/>
          <a:lstStyle/>
          <a:p>
            <a:pPr eaLnBrk="1" hangingPunct="1"/>
            <a:r>
              <a:rPr lang="en-GB" dirty="0" smtClean="0"/>
              <a:t>Neonatal breathing problems –75%</a:t>
            </a:r>
          </a:p>
          <a:p>
            <a:pPr eaLnBrk="1" hangingPunct="1"/>
            <a:r>
              <a:rPr lang="en-GB" dirty="0" err="1" smtClean="0"/>
              <a:t>Situs</a:t>
            </a:r>
            <a:r>
              <a:rPr lang="en-GB" dirty="0" smtClean="0"/>
              <a:t> </a:t>
            </a:r>
            <a:r>
              <a:rPr lang="en-GB" dirty="0" err="1" smtClean="0"/>
              <a:t>inversus</a:t>
            </a:r>
            <a:r>
              <a:rPr lang="en-GB" dirty="0" smtClean="0"/>
              <a:t> / </a:t>
            </a:r>
            <a:r>
              <a:rPr lang="en-GB" dirty="0" err="1" smtClean="0"/>
              <a:t>dextrocardia</a:t>
            </a:r>
            <a:r>
              <a:rPr lang="en-GB" dirty="0" smtClean="0"/>
              <a:t>  50%</a:t>
            </a:r>
          </a:p>
          <a:p>
            <a:pPr eaLnBrk="1" hangingPunct="1"/>
            <a:r>
              <a:rPr lang="en-GB" dirty="0" err="1" smtClean="0"/>
              <a:t>Mucousy</a:t>
            </a:r>
            <a:r>
              <a:rPr lang="en-GB" dirty="0" smtClean="0"/>
              <a:t> (nasal) babies - difficult to feed</a:t>
            </a:r>
          </a:p>
          <a:p>
            <a:pPr eaLnBrk="1" hangingPunct="1"/>
            <a:r>
              <a:rPr lang="en-GB" dirty="0" smtClean="0"/>
              <a:t>Cough – leading to bronchiectasis in adulthood</a:t>
            </a:r>
          </a:p>
          <a:p>
            <a:pPr eaLnBrk="1" hangingPunct="1"/>
            <a:r>
              <a:rPr lang="en-GB" dirty="0" smtClean="0"/>
              <a:t>Hearing problems    (? Avoid grommets)</a:t>
            </a:r>
          </a:p>
          <a:p>
            <a:pPr eaLnBrk="1" hangingPunct="1"/>
            <a:r>
              <a:rPr lang="en-GB" dirty="0" smtClean="0"/>
              <a:t>Infertility Males 50% - Females tubal pregnancy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Persistent cough</a:t>
            </a:r>
            <a:r>
              <a:rPr lang="en-GB" smtClean="0"/>
              <a:t> </a:t>
            </a:r>
            <a:r>
              <a:rPr lang="en-GB" sz="2400" smtClean="0"/>
              <a:t>– </a:t>
            </a:r>
            <a:r>
              <a:rPr lang="en-GB" sz="3600" smtClean="0"/>
              <a:t>PCD diagnosis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Nasal Nitric oxide: 	low in PCD (&lt;105ppb)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Nasal brushings : 	for cilia motility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				for EM </a:t>
            </a:r>
            <a:r>
              <a:rPr lang="en-GB" dirty="0" err="1" smtClean="0"/>
              <a:t>ultrastucture</a:t>
            </a: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PCD gene testing:	&gt;32 genes implicated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sz="1800" dirty="0" smtClean="0">
                <a:solidFill>
                  <a:srgbClr val="800080"/>
                </a:solidFill>
              </a:rPr>
              <a:t>Bush A, Arch Dis Child 2007 </a:t>
            </a:r>
            <a:r>
              <a:rPr lang="en-GB" sz="1800" dirty="0" err="1" smtClean="0">
                <a:solidFill>
                  <a:srgbClr val="800080"/>
                </a:solidFill>
              </a:rPr>
              <a:t>vol</a:t>
            </a:r>
            <a:r>
              <a:rPr lang="en-GB" sz="1800" dirty="0" smtClean="0">
                <a:solidFill>
                  <a:srgbClr val="800080"/>
                </a:solidFill>
              </a:rPr>
              <a:t> 92 1136-1140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76250"/>
            <a:ext cx="7793037" cy="695325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en-GB" sz="3600" smtClean="0"/>
              <a:t>Pulmonary TB in children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12875"/>
            <a:ext cx="7543800" cy="5257800"/>
          </a:xfrm>
          <a:noFill/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Symptoms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cough, fever, night sweats, fatigue, malaise, anorexia, weight loss</a:t>
            </a:r>
            <a:endParaRPr lang="en-GB" dirty="0"/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Children often asymptomatic </a:t>
            </a:r>
          </a:p>
          <a:p>
            <a:pPr eaLnBrk="1" hangingPunct="1">
              <a:lnSpc>
                <a:spcPct val="90000"/>
              </a:lnSpc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Investigations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Rarely produce sputum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smtClean="0"/>
              <a:t>GW/IS, TST, IGRA</a:t>
            </a:r>
          </a:p>
          <a:p>
            <a:pPr eaLnBrk="1" hangingPunct="1">
              <a:lnSpc>
                <a:spcPct val="90000"/>
              </a:lnSpc>
            </a:pPr>
            <a:endParaRPr lang="en-GB" dirty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Red flags: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‘Acute’ CXR/effusion in relatively well child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Older children w. effusion (Whitechapel at least!)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Exposure history (case: local child empyema ref)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Never forget TB</a:t>
            </a:r>
          </a:p>
        </p:txBody>
      </p:sp>
      <p:pic>
        <p:nvPicPr>
          <p:cNvPr id="45059" name="Picture 3" descr="DSCF0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684713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DSCF0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So what do you do?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060848"/>
            <a:ext cx="8353102" cy="446323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/>
              <a:t>No red flags, intermittent symptoms, dry cough, CXR (N):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/>
              <a:t>	</a:t>
            </a:r>
            <a:r>
              <a:rPr lang="en-GB" dirty="0" smtClean="0"/>
              <a:t>- watch and wait</a:t>
            </a:r>
          </a:p>
          <a:p>
            <a:pPr eaLnBrk="1" hangingPunct="1">
              <a:lnSpc>
                <a:spcPct val="90000"/>
              </a:lnSpc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Persistent symptoms, wet cough, CXR abnormal?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dirty="0" smtClean="0"/>
              <a:t>		- 4 week course PO </a:t>
            </a:r>
            <a:r>
              <a:rPr lang="en-GB" dirty="0" err="1" smtClean="0"/>
              <a:t>abx</a:t>
            </a:r>
            <a:r>
              <a:rPr lang="en-GB" dirty="0" smtClean="0"/>
              <a:t> (</a:t>
            </a:r>
            <a:r>
              <a:rPr lang="en-GB" dirty="0" err="1" smtClean="0"/>
              <a:t>aug</a:t>
            </a:r>
            <a:r>
              <a:rPr lang="en-GB" dirty="0" smtClean="0"/>
              <a:t>/</a:t>
            </a:r>
            <a:r>
              <a:rPr lang="en-GB" dirty="0" err="1" smtClean="0"/>
              <a:t>clari</a:t>
            </a:r>
            <a:r>
              <a:rPr lang="en-GB" dirty="0" smtClean="0"/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 smtClean="0"/>
              <a:t>	- If not-improved/improved but relapse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/>
              <a:t>	</a:t>
            </a:r>
            <a:r>
              <a:rPr lang="en-GB" dirty="0" smtClean="0"/>
              <a:t>- Investigate further: </a:t>
            </a:r>
          </a:p>
        </p:txBody>
      </p:sp>
      <p:sp>
        <p:nvSpPr>
          <p:cNvPr id="6" name="Down Arrow 5"/>
          <p:cNvSpPr/>
          <p:nvPr/>
        </p:nvSpPr>
        <p:spPr>
          <a:xfrm>
            <a:off x="3995936" y="4581128"/>
            <a:ext cx="576064" cy="64807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188913"/>
            <a:ext cx="8065392" cy="982662"/>
          </a:xfrm>
        </p:spPr>
        <p:txBody>
          <a:bodyPr/>
          <a:lstStyle/>
          <a:p>
            <a:r>
              <a:rPr lang="en-GB" dirty="0" smtClean="0"/>
              <a:t>Chronic cough </a:t>
            </a:r>
            <a:r>
              <a:rPr lang="mr-IN" dirty="0" smtClean="0"/>
              <a:t>–</a:t>
            </a:r>
            <a:r>
              <a:rPr lang="en-GB" dirty="0" smtClean="0"/>
              <a:t> Ix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49" y="1557338"/>
            <a:ext cx="6047877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381328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800080"/>
                </a:solidFill>
              </a:rPr>
              <a:t>Chang AB et al </a:t>
            </a:r>
            <a:r>
              <a:rPr lang="en-GB" dirty="0" err="1" smtClean="0">
                <a:solidFill>
                  <a:srgbClr val="800080"/>
                </a:solidFill>
              </a:rPr>
              <a:t>Pediatrics</a:t>
            </a:r>
            <a:r>
              <a:rPr lang="en-GB" dirty="0" smtClean="0">
                <a:solidFill>
                  <a:srgbClr val="800080"/>
                </a:solidFill>
              </a:rPr>
              <a:t> 2013; 131:1756-83</a:t>
            </a:r>
            <a:endParaRPr lang="en-GB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0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Chronic cough </a:t>
            </a:r>
            <a:r>
              <a:rPr lang="mr-IN" sz="3600" dirty="0" smtClean="0"/>
              <a:t>–</a:t>
            </a:r>
            <a:r>
              <a:rPr lang="en-GB" sz="3600" dirty="0" smtClean="0"/>
              <a:t> Ix - specifics</a:t>
            </a:r>
            <a:endParaRPr lang="en-GB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773238"/>
            <a:ext cx="8316912" cy="4464074"/>
          </a:xfrm>
        </p:spPr>
        <p:txBody>
          <a:bodyPr/>
          <a:lstStyle/>
          <a:p>
            <a:pPr eaLnBrk="1" hangingPunct="1"/>
            <a:r>
              <a:rPr lang="en-GB" dirty="0" smtClean="0"/>
              <a:t>Cough swab/sputum</a:t>
            </a:r>
          </a:p>
          <a:p>
            <a:pPr eaLnBrk="1" hangingPunct="1"/>
            <a:r>
              <a:rPr lang="en-GB" dirty="0"/>
              <a:t>Immune screen</a:t>
            </a:r>
          </a:p>
          <a:p>
            <a:pPr eaLnBrk="1" hangingPunct="1"/>
            <a:r>
              <a:rPr lang="en-GB" dirty="0" smtClean="0"/>
              <a:t>Sweat test, nasal NO/brushings</a:t>
            </a:r>
          </a:p>
          <a:p>
            <a:pPr eaLnBrk="1" hangingPunct="1">
              <a:defRPr/>
            </a:pPr>
            <a:r>
              <a:rPr lang="en-GB" dirty="0" smtClean="0"/>
              <a:t>Imaging (CXR, Contrast swallow, CT </a:t>
            </a:r>
            <a:r>
              <a:rPr lang="en-GB" dirty="0"/>
              <a:t>chest</a:t>
            </a:r>
            <a:r>
              <a:rPr lang="en-GB" dirty="0" smtClean="0"/>
              <a:t>)</a:t>
            </a:r>
          </a:p>
          <a:p>
            <a:pPr eaLnBrk="1" hangingPunct="1">
              <a:defRPr/>
            </a:pPr>
            <a:r>
              <a:rPr lang="en-GB" dirty="0" smtClean="0"/>
              <a:t>SLT (VF?), ENT (MLB?)</a:t>
            </a:r>
          </a:p>
          <a:p>
            <a:pPr eaLnBrk="1" hangingPunct="1">
              <a:defRPr/>
            </a:pPr>
            <a:r>
              <a:rPr lang="en-GB" dirty="0" smtClean="0"/>
              <a:t>Impedance/pH study?</a:t>
            </a:r>
            <a:endParaRPr lang="en-GB" dirty="0"/>
          </a:p>
          <a:p>
            <a:pPr eaLnBrk="1" hangingPunct="1">
              <a:defRPr/>
            </a:pPr>
            <a:r>
              <a:rPr lang="en-GB" dirty="0" smtClean="0"/>
              <a:t>Bronchoscopy</a:t>
            </a:r>
          </a:p>
          <a:p>
            <a:pPr eaLnBrk="1" hangingPunct="1">
              <a:defRPr/>
            </a:pPr>
            <a:r>
              <a:rPr lang="en-GB" dirty="0" err="1" smtClean="0"/>
              <a:t>Spirometry</a:t>
            </a:r>
            <a:r>
              <a:rPr lang="en-GB" dirty="0" smtClean="0"/>
              <a:t> </a:t>
            </a:r>
            <a:r>
              <a:rPr lang="en-GB" dirty="0"/>
              <a:t>+ bronchodilator </a:t>
            </a:r>
            <a:r>
              <a:rPr lang="en-GB" dirty="0" smtClean="0"/>
              <a:t>response</a:t>
            </a:r>
            <a:endParaRPr lang="en-GB" sz="1800" dirty="0"/>
          </a:p>
          <a:p>
            <a:pPr>
              <a:defRPr/>
            </a:pPr>
            <a:r>
              <a:rPr lang="en-GB" dirty="0"/>
              <a:t>Exercise </a:t>
            </a:r>
            <a:r>
              <a:rPr lang="en-GB" dirty="0" smtClean="0"/>
              <a:t>testing</a:t>
            </a:r>
          </a:p>
          <a:p>
            <a:pPr>
              <a:defRPr/>
            </a:pPr>
            <a:r>
              <a:rPr lang="en-GB" dirty="0" smtClean="0"/>
              <a:t>(Psychology)</a:t>
            </a:r>
            <a:endParaRPr lang="en-GB" dirty="0"/>
          </a:p>
          <a:p>
            <a:pPr eaLnBrk="1" hangingPunct="1"/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/>
              <a:t>General Interventions</a:t>
            </a:r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55650" y="1557338"/>
            <a:ext cx="8128000" cy="4895998"/>
          </a:xfrm>
        </p:spPr>
        <p:txBody>
          <a:bodyPr/>
          <a:lstStyle/>
          <a:p>
            <a:pPr eaLnBrk="1" hangingPunct="1"/>
            <a:r>
              <a:rPr lang="en-GB" dirty="0" smtClean="0"/>
              <a:t>Ensure fully immunised (</a:t>
            </a:r>
            <a:r>
              <a:rPr lang="en-GB" dirty="0" err="1" smtClean="0"/>
              <a:t>incl</a:t>
            </a:r>
            <a:r>
              <a:rPr lang="en-GB" dirty="0" smtClean="0"/>
              <a:t> flu), vitamin D replete</a:t>
            </a:r>
          </a:p>
          <a:p>
            <a:pPr eaLnBrk="1" hangingPunct="1"/>
            <a:r>
              <a:rPr lang="en-GB" dirty="0" smtClean="0"/>
              <a:t>Consider antibiotic prophylaxis (</a:t>
            </a:r>
            <a:r>
              <a:rPr lang="en-GB" dirty="0" err="1" smtClean="0"/>
              <a:t>azithro</a:t>
            </a:r>
            <a:r>
              <a:rPr lang="en-GB" dirty="0" smtClean="0"/>
              <a:t> MWF 10mg/kg)</a:t>
            </a:r>
          </a:p>
          <a:p>
            <a:pPr eaLnBrk="1" hangingPunct="1"/>
            <a:r>
              <a:rPr lang="en-GB" dirty="0" smtClean="0"/>
              <a:t>Lifestyle (exercise, ETS, damp, allergen, ?</a:t>
            </a:r>
            <a:r>
              <a:rPr lang="en-GB" dirty="0" err="1" smtClean="0"/>
              <a:t>physio</a:t>
            </a:r>
            <a:r>
              <a:rPr lang="en-GB" dirty="0" smtClean="0"/>
              <a:t> </a:t>
            </a:r>
            <a:r>
              <a:rPr lang="en-GB" dirty="0" err="1" smtClean="0"/>
              <a:t>req</a:t>
            </a:r>
            <a:r>
              <a:rPr lang="en-GB" dirty="0" smtClean="0"/>
              <a:t>)</a:t>
            </a:r>
          </a:p>
          <a:p>
            <a:pPr eaLnBrk="1" hangingPunct="1"/>
            <a:r>
              <a:rPr lang="en-GB" dirty="0" smtClean="0"/>
              <a:t>Nutrition (monitor growth, adequate hydration)</a:t>
            </a:r>
          </a:p>
          <a:p>
            <a:pPr eaLnBrk="1" hangingPunct="1"/>
            <a:r>
              <a:rPr lang="en-GB" dirty="0" smtClean="0"/>
              <a:t>Nutrition;  Monitor growth – increase calories</a:t>
            </a:r>
            <a:endParaRPr lang="en-GB" dirty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Monitoring (depends on cause/severity)</a:t>
            </a:r>
          </a:p>
          <a:p>
            <a:pPr lvl="1" eaLnBrk="1" hangingPunct="1"/>
            <a:r>
              <a:rPr lang="en-GB" dirty="0" smtClean="0"/>
              <a:t>Symptoms, </a:t>
            </a:r>
            <a:r>
              <a:rPr lang="en-GB" dirty="0" err="1" smtClean="0"/>
              <a:t>spirometry</a:t>
            </a:r>
            <a:r>
              <a:rPr lang="en-GB" dirty="0" smtClean="0"/>
              <a:t>, anthropometry, saturations</a:t>
            </a:r>
          </a:p>
          <a:p>
            <a:pPr lvl="1" eaLnBrk="1" hangingPunct="1"/>
            <a:r>
              <a:rPr lang="en-GB" dirty="0" smtClean="0"/>
              <a:t>Cough swab/sputum (every clinic)</a:t>
            </a:r>
          </a:p>
          <a:p>
            <a:pPr lvl="1" eaLnBrk="1" hangingPunct="1"/>
            <a:r>
              <a:rPr lang="en-GB" dirty="0" smtClean="0"/>
              <a:t>Consider annual CXR</a:t>
            </a:r>
          </a:p>
          <a:p>
            <a:pPr lvl="1" eaLnBrk="1" hangingPunct="1"/>
            <a:r>
              <a:rPr lang="en-GB" dirty="0" smtClean="0"/>
              <a:t>Normal immunity can change</a:t>
            </a:r>
            <a:r>
              <a:rPr lang="mr-IN" dirty="0" smtClean="0"/>
              <a:t>…</a:t>
            </a:r>
            <a:r>
              <a:rPr lang="en-GB" dirty="0" smtClean="0"/>
              <a:t> (CVID)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Key references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BTS Guideline </a:t>
            </a:r>
          </a:p>
          <a:p>
            <a:pPr marL="0" indent="0">
              <a:buNone/>
            </a:pPr>
            <a:r>
              <a:rPr lang="en-GB" dirty="0" smtClean="0"/>
              <a:t>Recommendations for the assessment and management of cough in children </a:t>
            </a:r>
          </a:p>
          <a:p>
            <a:pPr marL="0" indent="0">
              <a:buNone/>
            </a:pPr>
            <a:r>
              <a:rPr lang="en-GB" dirty="0" smtClean="0"/>
              <a:t>M Shields, A Bush et al for BTS 2007/8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Chang AB et al </a:t>
            </a:r>
          </a:p>
          <a:p>
            <a:pPr marL="0" indent="0">
              <a:buNone/>
            </a:pPr>
            <a:r>
              <a:rPr lang="en-GB" dirty="0" smtClean="0"/>
              <a:t>A cough algorithm for chronic cough in children</a:t>
            </a:r>
          </a:p>
          <a:p>
            <a:pPr marL="0" indent="0">
              <a:buNone/>
            </a:pPr>
            <a:r>
              <a:rPr lang="en-GB" dirty="0" err="1" smtClean="0"/>
              <a:t>Pediatrics</a:t>
            </a:r>
            <a:r>
              <a:rPr lang="en-GB" dirty="0" smtClean="0"/>
              <a:t> 2013: 131: e1576 – 83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Shields MD et al </a:t>
            </a:r>
          </a:p>
          <a:p>
            <a:pPr marL="0" indent="0">
              <a:buNone/>
            </a:pPr>
            <a:r>
              <a:rPr lang="en-GB" dirty="0" smtClean="0"/>
              <a:t>The difficult coughing child</a:t>
            </a:r>
          </a:p>
          <a:p>
            <a:pPr marL="0" indent="0">
              <a:buNone/>
            </a:pPr>
            <a:r>
              <a:rPr lang="en-GB" dirty="0" smtClean="0"/>
              <a:t>Cough 2013:9;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47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Top tips to take-away</a:t>
            </a:r>
            <a:endParaRPr lang="en-US" sz="360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b="1" dirty="0" smtClean="0"/>
              <a:t>Cough</a:t>
            </a:r>
          </a:p>
          <a:p>
            <a:pPr eaLnBrk="1" hangingPunct="1"/>
            <a:r>
              <a:rPr lang="en-GB" dirty="0" smtClean="0"/>
              <a:t>Early onset wet cough: consider the anatomy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Chronic wet cough: treat – investigate if not better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Cough alone: unlikely to be asthma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93037" cy="1079500"/>
          </a:xfrm>
        </p:spPr>
        <p:txBody>
          <a:bodyPr/>
          <a:lstStyle/>
          <a:p>
            <a:pPr eaLnBrk="1" hangingPunct="1"/>
            <a:r>
              <a:rPr lang="en-GB" sz="3600" smtClean="0"/>
              <a:t>What is a chronic cough?</a:t>
            </a:r>
            <a:endParaRPr lang="en-US" sz="36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dirty="0" smtClean="0"/>
              <a:t>Adults &gt; </a:t>
            </a:r>
            <a:r>
              <a:rPr lang="en-GB" dirty="0"/>
              <a:t>8</a:t>
            </a:r>
            <a:r>
              <a:rPr lang="en-GB" dirty="0" smtClean="0"/>
              <a:t> weeks (BTS 2006)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dirty="0" smtClean="0"/>
          </a:p>
          <a:p>
            <a:pPr eaLnBrk="1" hangingPunct="1">
              <a:lnSpc>
                <a:spcPct val="80000"/>
              </a:lnSpc>
            </a:pPr>
            <a:r>
              <a:rPr lang="en-GB" dirty="0" smtClean="0"/>
              <a:t>Children no universal definition - range &gt;3-12 weeks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/>
              <a:t>	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/>
          </a:p>
          <a:p>
            <a:pPr eaLnBrk="1" hangingPunct="1">
              <a:lnSpc>
                <a:spcPct val="90000"/>
              </a:lnSpc>
            </a:pPr>
            <a:r>
              <a:rPr lang="en-GB" dirty="0"/>
              <a:t>Primary care children 80% with chronic cough have 5 or more </a:t>
            </a:r>
            <a:r>
              <a:rPr lang="en-GB" dirty="0" smtClean="0"/>
              <a:t>consultations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sz="1800" dirty="0"/>
          </a:p>
          <a:p>
            <a:pPr eaLnBrk="1" hangingPunct="1">
              <a:lnSpc>
                <a:spcPct val="90000"/>
              </a:lnSpc>
            </a:pPr>
            <a:r>
              <a:rPr lang="en-GB" sz="1800" dirty="0">
                <a:solidFill>
                  <a:srgbClr val="800080"/>
                </a:solidFill>
              </a:rPr>
              <a:t>Marchant JM et al Chest 2008;134:303-9</a:t>
            </a:r>
            <a:endParaRPr lang="en-GB" sz="1800" dirty="0"/>
          </a:p>
          <a:p>
            <a:pPr eaLnBrk="1" hangingPunct="1">
              <a:lnSpc>
                <a:spcPct val="80000"/>
              </a:lnSpc>
            </a:pPr>
            <a:r>
              <a:rPr lang="en-GB" sz="1800" dirty="0" err="1">
                <a:solidFill>
                  <a:srgbClr val="800080"/>
                </a:solidFill>
              </a:rPr>
              <a:t>Morrice</a:t>
            </a:r>
            <a:r>
              <a:rPr lang="en-GB" sz="1800" dirty="0">
                <a:solidFill>
                  <a:srgbClr val="800080"/>
                </a:solidFill>
              </a:rPr>
              <a:t> AH </a:t>
            </a:r>
            <a:r>
              <a:rPr lang="en-GB" sz="1800" dirty="0" err="1">
                <a:solidFill>
                  <a:srgbClr val="800080"/>
                </a:solidFill>
              </a:rPr>
              <a:t>Eur</a:t>
            </a:r>
            <a:r>
              <a:rPr lang="en-GB" sz="1800" dirty="0">
                <a:solidFill>
                  <a:srgbClr val="800080"/>
                </a:solidFill>
              </a:rPr>
              <a:t> </a:t>
            </a:r>
            <a:r>
              <a:rPr lang="en-GB" sz="1800" dirty="0" err="1">
                <a:solidFill>
                  <a:srgbClr val="800080"/>
                </a:solidFill>
              </a:rPr>
              <a:t>Resp</a:t>
            </a:r>
            <a:r>
              <a:rPr lang="en-GB" sz="1800" dirty="0">
                <a:solidFill>
                  <a:srgbClr val="800080"/>
                </a:solidFill>
              </a:rPr>
              <a:t> J 2004; </a:t>
            </a:r>
            <a:r>
              <a:rPr lang="en-GB" sz="1800" dirty="0" smtClean="0">
                <a:solidFill>
                  <a:srgbClr val="800080"/>
                </a:solidFill>
              </a:rPr>
              <a:t>24:481-492</a:t>
            </a:r>
            <a:endParaRPr lang="en-GB" sz="1800" dirty="0"/>
          </a:p>
          <a:p>
            <a:pPr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800080"/>
                </a:solidFill>
              </a:rPr>
              <a:t>Chang AB J Asthma 2001; 38: 299-309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800" dirty="0" smtClean="0">
              <a:solidFill>
                <a:srgbClr val="80008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598740"/>
              </p:ext>
            </p:extLst>
          </p:nvPr>
        </p:nvGraphicFramePr>
        <p:xfrm>
          <a:off x="899592" y="2780928"/>
          <a:ext cx="75608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091"/>
                <a:gridCol w="55547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Duration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Nomenclature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&lt;3 weeks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Acute</a:t>
                      </a:r>
                      <a:r>
                        <a:rPr lang="en-US" sz="1600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Cough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3-8 weeks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Prolonged (</a:t>
                      </a:r>
                      <a:r>
                        <a:rPr lang="en-US" sz="1600" b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Subacute</a:t>
                      </a:r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en-US" sz="1600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Cough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&gt;8 weeks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Chronic</a:t>
                      </a:r>
                      <a:r>
                        <a:rPr lang="en-US" sz="1600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Cough (</a:t>
                      </a:r>
                      <a:r>
                        <a:rPr lang="en-US" sz="1600" b="0" baseline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Aus</a:t>
                      </a:r>
                      <a:r>
                        <a:rPr lang="en-US" sz="1600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/USA &gt; 4 weeks)</a:t>
                      </a:r>
                      <a:endParaRPr lang="en-US" sz="1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–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3" y="188913"/>
            <a:ext cx="6768752" cy="982662"/>
          </a:xfrm>
        </p:spPr>
        <p:txBody>
          <a:bodyPr/>
          <a:lstStyle/>
          <a:p>
            <a:pPr algn="ctr"/>
            <a:r>
              <a:rPr lang="en-US" dirty="0" smtClean="0"/>
              <a:t>BTS ‘08 – Acute Cough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40768"/>
            <a:ext cx="6824979" cy="51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5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559844" cy="4814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9633" y="188913"/>
            <a:ext cx="6768752" cy="982662"/>
          </a:xfrm>
        </p:spPr>
        <p:txBody>
          <a:bodyPr/>
          <a:lstStyle/>
          <a:p>
            <a:pPr algn="ctr"/>
            <a:r>
              <a:rPr lang="en-US" dirty="0" smtClean="0"/>
              <a:t>BTS ‘08 – </a:t>
            </a:r>
            <a:r>
              <a:rPr lang="en-US" dirty="0" err="1" smtClean="0"/>
              <a:t>Subacute</a:t>
            </a:r>
            <a:r>
              <a:rPr lang="en-US" dirty="0" smtClean="0"/>
              <a:t> Cough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6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06" y="1471581"/>
            <a:ext cx="4590350" cy="53417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9633" y="188913"/>
            <a:ext cx="6768752" cy="982662"/>
          </a:xfrm>
        </p:spPr>
        <p:txBody>
          <a:bodyPr/>
          <a:lstStyle/>
          <a:p>
            <a:pPr algn="ctr"/>
            <a:r>
              <a:rPr lang="en-US" dirty="0" smtClean="0"/>
              <a:t>BTS ‘08 – Chronic Cough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499211"/>
            <a:ext cx="1872208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Dry cough</a:t>
            </a:r>
          </a:p>
          <a:p>
            <a:r>
              <a:rPr lang="en-US" dirty="0" err="1" smtClean="0"/>
              <a:t>Atopy</a:t>
            </a:r>
            <a:endParaRPr lang="en-US" dirty="0" smtClean="0"/>
          </a:p>
          <a:p>
            <a:r>
              <a:rPr lang="en-US" dirty="0" smtClean="0"/>
              <a:t>Harrison Sulcus</a:t>
            </a:r>
          </a:p>
          <a:p>
            <a:r>
              <a:rPr lang="en-US" dirty="0" smtClean="0"/>
              <a:t>Wheeze</a:t>
            </a:r>
          </a:p>
          <a:p>
            <a:r>
              <a:rPr lang="en-US" dirty="0" smtClean="0"/>
              <a:t>FH</a:t>
            </a:r>
          </a:p>
          <a:p>
            <a:r>
              <a:rPr lang="en-US" dirty="0" smtClean="0"/>
              <a:t>Exercise/</a:t>
            </a:r>
            <a:r>
              <a:rPr lang="en-US" dirty="0" err="1" smtClean="0"/>
              <a:t>Noct</a:t>
            </a:r>
            <a:r>
              <a:rPr lang="en-US" dirty="0" smtClean="0"/>
              <a:t> </a:t>
            </a:r>
            <a:r>
              <a:rPr lang="en-US" dirty="0" err="1" smtClean="0"/>
              <a:t>sx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3212976"/>
            <a:ext cx="187220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Rhinitis</a:t>
            </a:r>
          </a:p>
          <a:p>
            <a:r>
              <a:rPr lang="en-US" dirty="0" smtClean="0"/>
              <a:t>Throat clearing</a:t>
            </a:r>
          </a:p>
          <a:p>
            <a:r>
              <a:rPr lang="en-US" dirty="0" err="1" smtClean="0"/>
              <a:t>Hayfever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149080"/>
            <a:ext cx="1872208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Wet cough</a:t>
            </a:r>
          </a:p>
          <a:p>
            <a:r>
              <a:rPr lang="en-US" dirty="0" smtClean="0"/>
              <a:t>Poor growth</a:t>
            </a:r>
          </a:p>
          <a:p>
            <a:r>
              <a:rPr lang="en-US" dirty="0" err="1" smtClean="0"/>
              <a:t>Steatorrhoea</a:t>
            </a:r>
            <a:endParaRPr lang="en-US" dirty="0" smtClean="0"/>
          </a:p>
          <a:p>
            <a:r>
              <a:rPr lang="en-US" dirty="0" smtClean="0"/>
              <a:t>Clubbing</a:t>
            </a:r>
          </a:p>
          <a:p>
            <a:r>
              <a:rPr lang="en-US" dirty="0" smtClean="0"/>
              <a:t>Other </a:t>
            </a:r>
            <a:r>
              <a:rPr lang="en-US" dirty="0" err="1" smtClean="0"/>
              <a:t>infxns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5606569"/>
            <a:ext cx="1872208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Reflux</a:t>
            </a:r>
          </a:p>
          <a:p>
            <a:r>
              <a:rPr lang="en-US" dirty="0" smtClean="0"/>
              <a:t>Exercise/</a:t>
            </a:r>
            <a:r>
              <a:rPr lang="en-US" dirty="0" err="1" smtClean="0"/>
              <a:t>noct</a:t>
            </a:r>
            <a:r>
              <a:rPr lang="en-US" dirty="0" smtClean="0"/>
              <a:t> </a:t>
            </a:r>
            <a:r>
              <a:rPr lang="en-US" dirty="0" err="1" smtClean="0"/>
              <a:t>sx</a:t>
            </a:r>
            <a:endParaRPr lang="en-US" dirty="0" smtClean="0"/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Food aversion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2280" y="1700808"/>
            <a:ext cx="187220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Brassy/Barking</a:t>
            </a:r>
          </a:p>
          <a:p>
            <a:r>
              <a:rPr lang="en-US" dirty="0" err="1" smtClean="0"/>
              <a:t>Hx</a:t>
            </a:r>
            <a:r>
              <a:rPr lang="en-US" dirty="0" smtClean="0"/>
              <a:t> of </a:t>
            </a:r>
            <a:r>
              <a:rPr lang="en-US" dirty="0" err="1" smtClean="0"/>
              <a:t>TOFistula</a:t>
            </a:r>
            <a:endParaRPr lang="en-US" dirty="0" smtClean="0"/>
          </a:p>
          <a:p>
            <a:r>
              <a:rPr lang="en-US" dirty="0" smtClean="0"/>
              <a:t>Lymphadenopathy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92280" y="2636912"/>
            <a:ext cx="1872208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 clinical signs</a:t>
            </a:r>
          </a:p>
          <a:p>
            <a:r>
              <a:rPr lang="en-US" dirty="0" smtClean="0"/>
              <a:t>Distractibility</a:t>
            </a:r>
          </a:p>
          <a:p>
            <a:r>
              <a:rPr lang="en-US" dirty="0" smtClean="0"/>
              <a:t>Quiet nights</a:t>
            </a:r>
          </a:p>
          <a:p>
            <a:r>
              <a:rPr lang="en-US" dirty="0" smtClean="0"/>
              <a:t>“Abnormal” cough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92280" y="3861048"/>
            <a:ext cx="1872208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Dry cough</a:t>
            </a:r>
          </a:p>
          <a:p>
            <a:r>
              <a:rPr lang="en-US" dirty="0" smtClean="0"/>
              <a:t>Clubbing</a:t>
            </a:r>
          </a:p>
          <a:p>
            <a:r>
              <a:rPr lang="en-US" dirty="0" smtClean="0"/>
              <a:t>Breathlessness</a:t>
            </a:r>
          </a:p>
          <a:p>
            <a:r>
              <a:rPr lang="en-US" dirty="0" smtClean="0"/>
              <a:t>Clubbing</a:t>
            </a:r>
          </a:p>
          <a:p>
            <a:r>
              <a:rPr lang="en-US" dirty="0" smtClean="0"/>
              <a:t>Restrictive </a:t>
            </a:r>
            <a:r>
              <a:rPr lang="en-US" dirty="0" err="1" smtClean="0"/>
              <a:t>spiro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092280" y="5373216"/>
            <a:ext cx="1872208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Progressive</a:t>
            </a:r>
          </a:p>
          <a:p>
            <a:r>
              <a:rPr lang="en-US" dirty="0" smtClean="0"/>
              <a:t>Weight loss</a:t>
            </a:r>
          </a:p>
          <a:p>
            <a:r>
              <a:rPr lang="en-US" dirty="0" smtClean="0"/>
              <a:t>Fevers</a:t>
            </a:r>
          </a:p>
          <a:p>
            <a:r>
              <a:rPr lang="en-US" dirty="0" smtClean="0"/>
              <a:t>Night sweats</a:t>
            </a:r>
          </a:p>
          <a:p>
            <a:r>
              <a:rPr lang="en-US" dirty="0" smtClean="0"/>
              <a:t>Lymphadenopathy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5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549275"/>
            <a:ext cx="7793037" cy="727075"/>
          </a:xfrm>
        </p:spPr>
        <p:txBody>
          <a:bodyPr/>
          <a:lstStyle/>
          <a:p>
            <a:pPr eaLnBrk="1" hangingPunct="1"/>
            <a:r>
              <a:rPr lang="en-GB" sz="3600" dirty="0" smtClean="0"/>
              <a:t>Chronic Cough – Other factors</a:t>
            </a:r>
            <a:endParaRPr lang="en-GB" sz="54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7505700" cy="46148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dirty="0" smtClean="0"/>
              <a:t>Take a good history!</a:t>
            </a:r>
          </a:p>
          <a:p>
            <a:pPr eaLnBrk="1" hangingPunct="1"/>
            <a:r>
              <a:rPr lang="en-GB" dirty="0" smtClean="0"/>
              <a:t>Normal viral RTI and GI illness?</a:t>
            </a:r>
          </a:p>
          <a:p>
            <a:pPr eaLnBrk="1" hangingPunct="1"/>
            <a:r>
              <a:rPr lang="en-GB" dirty="0" smtClean="0"/>
              <a:t>Are there symptom free episodes?</a:t>
            </a:r>
          </a:p>
          <a:p>
            <a:pPr eaLnBrk="1" hangingPunct="1"/>
            <a:r>
              <a:rPr lang="en-GB" dirty="0" smtClean="0"/>
              <a:t>Exposure to other children? (nursery/siblings)</a:t>
            </a:r>
          </a:p>
          <a:p>
            <a:pPr eaLnBrk="1" hangingPunct="1"/>
            <a:r>
              <a:rPr lang="en-GB" dirty="0" err="1" smtClean="0"/>
              <a:t>Atopy</a:t>
            </a:r>
            <a:r>
              <a:rPr lang="en-GB" dirty="0" smtClean="0"/>
              <a:t>? pets? HDM? Hay Fever?</a:t>
            </a:r>
          </a:p>
          <a:p>
            <a:pPr eaLnBrk="1" hangingPunct="1"/>
            <a:r>
              <a:rPr lang="en-GB" dirty="0" smtClean="0"/>
              <a:t>Cigarette smoke exposure </a:t>
            </a:r>
          </a:p>
          <a:p>
            <a:pPr eaLnBrk="1" hangingPunct="1"/>
            <a:r>
              <a:rPr lang="en-GB" dirty="0" smtClean="0"/>
              <a:t>Damp - fungal spores </a:t>
            </a:r>
          </a:p>
          <a:p>
            <a:pPr eaLnBrk="1" hangingPunct="1"/>
            <a:r>
              <a:rPr lang="en-GB" dirty="0" smtClean="0"/>
              <a:t>(Ab)Normal birth history / neonatal respiratory difficulty? </a:t>
            </a:r>
          </a:p>
          <a:p>
            <a:pPr eaLnBrk="1" hangingPunct="1"/>
            <a:r>
              <a:rPr lang="en-GB" dirty="0" smtClean="0"/>
              <a:t>Relevant family history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26838</TotalTime>
  <Words>1740</Words>
  <Application>Microsoft Macintosh PowerPoint</Application>
  <PresentationFormat>On-screen Show (4:3)</PresentationFormat>
  <Paragraphs>494</Paragraphs>
  <Slides>50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Blends</vt:lpstr>
      <vt:lpstr>Cough and Wheeze</vt:lpstr>
      <vt:lpstr>Outline</vt:lpstr>
      <vt:lpstr>What is a normal cough frequency?</vt:lpstr>
      <vt:lpstr> Chronic cough - Respiratory infections </vt:lpstr>
      <vt:lpstr>What is a chronic cough?</vt:lpstr>
      <vt:lpstr>BTS ‘08 – Acute Cough</vt:lpstr>
      <vt:lpstr>BTS ‘08 – Subacute Cough</vt:lpstr>
      <vt:lpstr>BTS ‘08 – Chronic Cough</vt:lpstr>
      <vt:lpstr>Chronic Cough – Other factors</vt:lpstr>
      <vt:lpstr>Chronic Cough – Other factors (2)</vt:lpstr>
      <vt:lpstr>Chronic cough</vt:lpstr>
      <vt:lpstr>What type of cough?</vt:lpstr>
      <vt:lpstr>Focus on Pertussis</vt:lpstr>
      <vt:lpstr>Whooping cough B. pertussis</vt:lpstr>
      <vt:lpstr>Chronic cough – post infection</vt:lpstr>
      <vt:lpstr>Chronic cough – Persistent bacterial bronchitis</vt:lpstr>
      <vt:lpstr>Chronic Cough - Persistent bacterial bronchitis</vt:lpstr>
      <vt:lpstr>  Persistent bacterial bronchitis: outcome </vt:lpstr>
      <vt:lpstr>Persistent bacterial bronchitis – RFs</vt:lpstr>
      <vt:lpstr> Bronchiectasis with cough after Rx (x20)</vt:lpstr>
      <vt:lpstr>Chronic cough – older children</vt:lpstr>
      <vt:lpstr>PBB and airway malacia</vt:lpstr>
      <vt:lpstr>PBB and bronchiectasis???</vt:lpstr>
      <vt:lpstr>Chronic cough and asthma</vt:lpstr>
      <vt:lpstr>          </vt:lpstr>
      <vt:lpstr>Upper airway cough syndrome</vt:lpstr>
      <vt:lpstr>Chronic cough and G-Oe reflux</vt:lpstr>
      <vt:lpstr>Chronic cough- Recurrent aspiration</vt:lpstr>
      <vt:lpstr>Chronic cough - recurrent aspiration</vt:lpstr>
      <vt:lpstr>Chronic cough and CF </vt:lpstr>
      <vt:lpstr>Chronic cough and CF – A Case</vt:lpstr>
      <vt:lpstr>Chronic cough and CF – A Case</vt:lpstr>
      <vt:lpstr>Chronic cough and CF – A Case</vt:lpstr>
      <vt:lpstr>Chronic cough - and airway abnormality</vt:lpstr>
      <vt:lpstr>Chronic cough &amp; tracheomalacia</vt:lpstr>
      <vt:lpstr>Vascular ring causing chronic cough</vt:lpstr>
      <vt:lpstr>Vascular ring causing chronic cough</vt:lpstr>
      <vt:lpstr>Habit cough – psychogenic cough</vt:lpstr>
      <vt:lpstr>Primary Ciliary Dyskinesia</vt:lpstr>
      <vt:lpstr>Primary Ciliary Dyskinesia - features</vt:lpstr>
      <vt:lpstr>Persistent cough – PCD diagnosis</vt:lpstr>
      <vt:lpstr>Pulmonary TB in children</vt:lpstr>
      <vt:lpstr>Never forget TB</vt:lpstr>
      <vt:lpstr>So what do you do?</vt:lpstr>
      <vt:lpstr>Chronic cough – Ix</vt:lpstr>
      <vt:lpstr>Chronic cough – Ix - specifics</vt:lpstr>
      <vt:lpstr>General Interventions</vt:lpstr>
      <vt:lpstr>Key references</vt:lpstr>
      <vt:lpstr>Top tips to take-away</vt:lpstr>
      <vt:lpstr>Thank You –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CIPP V Nice France</dc:title>
  <dc:creator>Sue</dc:creator>
  <cp:lastModifiedBy>Dr Chinedu Nwokoro</cp:lastModifiedBy>
  <cp:revision>240</cp:revision>
  <dcterms:created xsi:type="dcterms:W3CDTF">2002-05-04T11:11:54Z</dcterms:created>
  <dcterms:modified xsi:type="dcterms:W3CDTF">2018-04-27T22:43:59Z</dcterms:modified>
</cp:coreProperties>
</file>