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2" r:id="rId4"/>
    <p:sldId id="266" r:id="rId5"/>
    <p:sldId id="295" r:id="rId6"/>
    <p:sldId id="272" r:id="rId7"/>
    <p:sldId id="291" r:id="rId8"/>
    <p:sldId id="275" r:id="rId9"/>
    <p:sldId id="293" r:id="rId10"/>
    <p:sldId id="297" r:id="rId11"/>
    <p:sldId id="294" r:id="rId12"/>
    <p:sldId id="296" r:id="rId13"/>
    <p:sldId id="273" r:id="rId14"/>
    <p:sldId id="268" r:id="rId15"/>
    <p:sldId id="259" r:id="rId16"/>
    <p:sldId id="270" r:id="rId17"/>
    <p:sldId id="263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6" autoAdjust="0"/>
  </p:normalViewPr>
  <p:slideViewPr>
    <p:cSldViewPr>
      <p:cViewPr varScale="1">
        <p:scale>
          <a:sx n="58" d="100"/>
          <a:sy n="58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nwokoro\My%20Documents\Downloads\SH.DYN.MORT_Indicator_MetaData_en_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e%20Nwokoro\Google%20Drive\Suda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tx>
            <c:strRef>
              <c:f>Sheet3!$A$2:$B$2</c:f>
              <c:strCache>
                <c:ptCount val="1"/>
                <c:pt idx="0">
                  <c:v>World WLD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Sheet3!$C$1:$BA$1</c:f>
              <c:strCache>
                <c:ptCount val="5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</c:strCache>
            </c:strRef>
          </c:cat>
          <c:val>
            <c:numRef>
              <c:f>Sheet3!$C$2:$BA$2</c:f>
              <c:numCache>
                <c:formatCode>General</c:formatCode>
                <c:ptCount val="51"/>
                <c:pt idx="7">
                  <c:v>152.97025510305829</c:v>
                </c:pt>
                <c:pt idx="8">
                  <c:v>148.6954845299218</c:v>
                </c:pt>
                <c:pt idx="9">
                  <c:v>140.69999999999999</c:v>
                </c:pt>
                <c:pt idx="10">
                  <c:v>136.80000000000001</c:v>
                </c:pt>
                <c:pt idx="11">
                  <c:v>133.1</c:v>
                </c:pt>
                <c:pt idx="12">
                  <c:v>129.4</c:v>
                </c:pt>
                <c:pt idx="13">
                  <c:v>126.1</c:v>
                </c:pt>
                <c:pt idx="14">
                  <c:v>123.1</c:v>
                </c:pt>
                <c:pt idx="15">
                  <c:v>120.5</c:v>
                </c:pt>
                <c:pt idx="16">
                  <c:v>118.3</c:v>
                </c:pt>
                <c:pt idx="17">
                  <c:v>116</c:v>
                </c:pt>
                <c:pt idx="18">
                  <c:v>114.1</c:v>
                </c:pt>
                <c:pt idx="19">
                  <c:v>110.7</c:v>
                </c:pt>
                <c:pt idx="20">
                  <c:v>107.9</c:v>
                </c:pt>
                <c:pt idx="21">
                  <c:v>104.7</c:v>
                </c:pt>
                <c:pt idx="22">
                  <c:v>101.4</c:v>
                </c:pt>
                <c:pt idx="23">
                  <c:v>98.4</c:v>
                </c:pt>
                <c:pt idx="24">
                  <c:v>95.6</c:v>
                </c:pt>
                <c:pt idx="25">
                  <c:v>93.3</c:v>
                </c:pt>
                <c:pt idx="26">
                  <c:v>91.3</c:v>
                </c:pt>
                <c:pt idx="27">
                  <c:v>89.8</c:v>
                </c:pt>
                <c:pt idx="28">
                  <c:v>88.5</c:v>
                </c:pt>
                <c:pt idx="29">
                  <c:v>87.3</c:v>
                </c:pt>
                <c:pt idx="30">
                  <c:v>86.3</c:v>
                </c:pt>
                <c:pt idx="31">
                  <c:v>85.5</c:v>
                </c:pt>
                <c:pt idx="32">
                  <c:v>84.7</c:v>
                </c:pt>
                <c:pt idx="33">
                  <c:v>83.8</c:v>
                </c:pt>
                <c:pt idx="34">
                  <c:v>82.4</c:v>
                </c:pt>
                <c:pt idx="35">
                  <c:v>80.7</c:v>
                </c:pt>
                <c:pt idx="36">
                  <c:v>78.900000000000006</c:v>
                </c:pt>
                <c:pt idx="37">
                  <c:v>77</c:v>
                </c:pt>
                <c:pt idx="38">
                  <c:v>74.8</c:v>
                </c:pt>
                <c:pt idx="39">
                  <c:v>72.7</c:v>
                </c:pt>
                <c:pt idx="40">
                  <c:v>70.599999999999994</c:v>
                </c:pt>
                <c:pt idx="41">
                  <c:v>68.5</c:v>
                </c:pt>
                <c:pt idx="42">
                  <c:v>66.5</c:v>
                </c:pt>
                <c:pt idx="43">
                  <c:v>64.599999999999994</c:v>
                </c:pt>
                <c:pt idx="44">
                  <c:v>62.7</c:v>
                </c:pt>
                <c:pt idx="45">
                  <c:v>60.8</c:v>
                </c:pt>
                <c:pt idx="46">
                  <c:v>58.8</c:v>
                </c:pt>
                <c:pt idx="47">
                  <c:v>56.8</c:v>
                </c:pt>
                <c:pt idx="48">
                  <c:v>54.8</c:v>
                </c:pt>
                <c:pt idx="49">
                  <c:v>53.3</c:v>
                </c:pt>
                <c:pt idx="50">
                  <c:v>51.4</c:v>
                </c:pt>
              </c:numCache>
            </c:numRef>
          </c:val>
        </c:ser>
        <c:ser>
          <c:idx val="1"/>
          <c:order val="1"/>
          <c:tx>
            <c:strRef>
              <c:f>Sheet3!$A$3:$B$3</c:f>
              <c:strCache>
                <c:ptCount val="1"/>
                <c:pt idx="0">
                  <c:v>Sudan SDN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Sheet3!$C$1:$BA$1</c:f>
              <c:strCache>
                <c:ptCount val="5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</c:strCache>
            </c:strRef>
          </c:cat>
          <c:val>
            <c:numRef>
              <c:f>Sheet3!$C$3:$BA$3</c:f>
              <c:numCache>
                <c:formatCode>General</c:formatCode>
                <c:ptCount val="51"/>
                <c:pt idx="0">
                  <c:v>170.6</c:v>
                </c:pt>
                <c:pt idx="1">
                  <c:v>167.4</c:v>
                </c:pt>
                <c:pt idx="2">
                  <c:v>164.6</c:v>
                </c:pt>
                <c:pt idx="3">
                  <c:v>161.5</c:v>
                </c:pt>
                <c:pt idx="4">
                  <c:v>158.5</c:v>
                </c:pt>
                <c:pt idx="5">
                  <c:v>155.19999999999999</c:v>
                </c:pt>
                <c:pt idx="6">
                  <c:v>152.69999999999999</c:v>
                </c:pt>
                <c:pt idx="7">
                  <c:v>150.5</c:v>
                </c:pt>
                <c:pt idx="8">
                  <c:v>149.30000000000001</c:v>
                </c:pt>
                <c:pt idx="9">
                  <c:v>147.9</c:v>
                </c:pt>
                <c:pt idx="10">
                  <c:v>146.9</c:v>
                </c:pt>
                <c:pt idx="11">
                  <c:v>145.69999999999999</c:v>
                </c:pt>
                <c:pt idx="12">
                  <c:v>144.6</c:v>
                </c:pt>
                <c:pt idx="13">
                  <c:v>143.6</c:v>
                </c:pt>
                <c:pt idx="14">
                  <c:v>142.4</c:v>
                </c:pt>
                <c:pt idx="15">
                  <c:v>141.80000000000001</c:v>
                </c:pt>
                <c:pt idx="16">
                  <c:v>141.4</c:v>
                </c:pt>
                <c:pt idx="17">
                  <c:v>140.69999999999999</c:v>
                </c:pt>
                <c:pt idx="18">
                  <c:v>139.9</c:v>
                </c:pt>
                <c:pt idx="19">
                  <c:v>138.9</c:v>
                </c:pt>
                <c:pt idx="20">
                  <c:v>137.5</c:v>
                </c:pt>
                <c:pt idx="21">
                  <c:v>136</c:v>
                </c:pt>
                <c:pt idx="22">
                  <c:v>135.19999999999999</c:v>
                </c:pt>
                <c:pt idx="23">
                  <c:v>133.69999999999999</c:v>
                </c:pt>
                <c:pt idx="24">
                  <c:v>132.4</c:v>
                </c:pt>
                <c:pt idx="25">
                  <c:v>130.69999999999999</c:v>
                </c:pt>
                <c:pt idx="26">
                  <c:v>128.80000000000001</c:v>
                </c:pt>
                <c:pt idx="27">
                  <c:v>127.1</c:v>
                </c:pt>
                <c:pt idx="28">
                  <c:v>125.1</c:v>
                </c:pt>
                <c:pt idx="29">
                  <c:v>122.8</c:v>
                </c:pt>
                <c:pt idx="30">
                  <c:v>120.9</c:v>
                </c:pt>
                <c:pt idx="31">
                  <c:v>118.7</c:v>
                </c:pt>
                <c:pt idx="32">
                  <c:v>116.6</c:v>
                </c:pt>
                <c:pt idx="33">
                  <c:v>114.6</c:v>
                </c:pt>
                <c:pt idx="34">
                  <c:v>112.6</c:v>
                </c:pt>
                <c:pt idx="35">
                  <c:v>110.2</c:v>
                </c:pt>
                <c:pt idx="36">
                  <c:v>108.8</c:v>
                </c:pt>
                <c:pt idx="37">
                  <c:v>107.2</c:v>
                </c:pt>
                <c:pt idx="38">
                  <c:v>105.6</c:v>
                </c:pt>
                <c:pt idx="39">
                  <c:v>103.7</c:v>
                </c:pt>
                <c:pt idx="40">
                  <c:v>102.3</c:v>
                </c:pt>
                <c:pt idx="41">
                  <c:v>100.3</c:v>
                </c:pt>
                <c:pt idx="42">
                  <c:v>98.5</c:v>
                </c:pt>
                <c:pt idx="43">
                  <c:v>96.9</c:v>
                </c:pt>
                <c:pt idx="44">
                  <c:v>95.1</c:v>
                </c:pt>
                <c:pt idx="45">
                  <c:v>93.9</c:v>
                </c:pt>
                <c:pt idx="46">
                  <c:v>92.4</c:v>
                </c:pt>
                <c:pt idx="47">
                  <c:v>91</c:v>
                </c:pt>
                <c:pt idx="48">
                  <c:v>89</c:v>
                </c:pt>
                <c:pt idx="49">
                  <c:v>87.7</c:v>
                </c:pt>
                <c:pt idx="50">
                  <c:v>86</c:v>
                </c:pt>
              </c:numCache>
            </c:numRef>
          </c:val>
        </c:ser>
        <c:ser>
          <c:idx val="2"/>
          <c:order val="2"/>
          <c:tx>
            <c:strRef>
              <c:f>Sheet3!$A$4:$B$4</c:f>
              <c:strCache>
                <c:ptCount val="1"/>
                <c:pt idx="0">
                  <c:v>Egypt, Arab Rep. EGY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Sheet3!$C$1:$BA$1</c:f>
              <c:strCache>
                <c:ptCount val="5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</c:strCache>
            </c:strRef>
          </c:cat>
          <c:val>
            <c:numRef>
              <c:f>Sheet3!$C$4:$BA$4</c:f>
              <c:numCache>
                <c:formatCode>General</c:formatCode>
                <c:ptCount val="51"/>
                <c:pt idx="0">
                  <c:v>291.5</c:v>
                </c:pt>
                <c:pt idx="1">
                  <c:v>284.3</c:v>
                </c:pt>
                <c:pt idx="2">
                  <c:v>277.5</c:v>
                </c:pt>
                <c:pt idx="3">
                  <c:v>271.10000000000002</c:v>
                </c:pt>
                <c:pt idx="4">
                  <c:v>264.39999999999969</c:v>
                </c:pt>
                <c:pt idx="5">
                  <c:v>257.8</c:v>
                </c:pt>
                <c:pt idx="6">
                  <c:v>252.1</c:v>
                </c:pt>
                <c:pt idx="7">
                  <c:v>246.5</c:v>
                </c:pt>
                <c:pt idx="8">
                  <c:v>241.6</c:v>
                </c:pt>
                <c:pt idx="9">
                  <c:v>237.1</c:v>
                </c:pt>
                <c:pt idx="10">
                  <c:v>233</c:v>
                </c:pt>
                <c:pt idx="11">
                  <c:v>229</c:v>
                </c:pt>
                <c:pt idx="12">
                  <c:v>223.6</c:v>
                </c:pt>
                <c:pt idx="13">
                  <c:v>218.3</c:v>
                </c:pt>
                <c:pt idx="14">
                  <c:v>210.7</c:v>
                </c:pt>
                <c:pt idx="15">
                  <c:v>202.5</c:v>
                </c:pt>
                <c:pt idx="16">
                  <c:v>193.5</c:v>
                </c:pt>
                <c:pt idx="17">
                  <c:v>184.4</c:v>
                </c:pt>
                <c:pt idx="18">
                  <c:v>174.5</c:v>
                </c:pt>
                <c:pt idx="19">
                  <c:v>164.6</c:v>
                </c:pt>
                <c:pt idx="20">
                  <c:v>155.30000000000001</c:v>
                </c:pt>
                <c:pt idx="21">
                  <c:v>145.1</c:v>
                </c:pt>
                <c:pt idx="22">
                  <c:v>135</c:v>
                </c:pt>
                <c:pt idx="23">
                  <c:v>125.3</c:v>
                </c:pt>
                <c:pt idx="24">
                  <c:v>116.4</c:v>
                </c:pt>
                <c:pt idx="25">
                  <c:v>108.4</c:v>
                </c:pt>
                <c:pt idx="26">
                  <c:v>102.1</c:v>
                </c:pt>
                <c:pt idx="27">
                  <c:v>95.9</c:v>
                </c:pt>
                <c:pt idx="28">
                  <c:v>90.7</c:v>
                </c:pt>
                <c:pt idx="29">
                  <c:v>85.7</c:v>
                </c:pt>
                <c:pt idx="30">
                  <c:v>80.8</c:v>
                </c:pt>
                <c:pt idx="31">
                  <c:v>76</c:v>
                </c:pt>
                <c:pt idx="32">
                  <c:v>71.2</c:v>
                </c:pt>
                <c:pt idx="33">
                  <c:v>66.8</c:v>
                </c:pt>
                <c:pt idx="34">
                  <c:v>62.4</c:v>
                </c:pt>
                <c:pt idx="35">
                  <c:v>58.5</c:v>
                </c:pt>
                <c:pt idx="36">
                  <c:v>54.6</c:v>
                </c:pt>
                <c:pt idx="37">
                  <c:v>51</c:v>
                </c:pt>
                <c:pt idx="38">
                  <c:v>47.6</c:v>
                </c:pt>
                <c:pt idx="39">
                  <c:v>44.4</c:v>
                </c:pt>
                <c:pt idx="40">
                  <c:v>41.5</c:v>
                </c:pt>
                <c:pt idx="41">
                  <c:v>38.700000000000003</c:v>
                </c:pt>
                <c:pt idx="42">
                  <c:v>36.300000000000004</c:v>
                </c:pt>
                <c:pt idx="43">
                  <c:v>33.9</c:v>
                </c:pt>
                <c:pt idx="44">
                  <c:v>31.6</c:v>
                </c:pt>
                <c:pt idx="45">
                  <c:v>29.5</c:v>
                </c:pt>
                <c:pt idx="46">
                  <c:v>27.6</c:v>
                </c:pt>
                <c:pt idx="47">
                  <c:v>25.8</c:v>
                </c:pt>
                <c:pt idx="48">
                  <c:v>24.1</c:v>
                </c:pt>
                <c:pt idx="49">
                  <c:v>22.5</c:v>
                </c:pt>
                <c:pt idx="50">
                  <c:v>21.1</c:v>
                </c:pt>
              </c:numCache>
            </c:numRef>
          </c:val>
        </c:ser>
        <c:ser>
          <c:idx val="4"/>
          <c:order val="3"/>
          <c:tx>
            <c:strRef>
              <c:f>Sheet3!$A$6:$B$6</c:f>
              <c:strCache>
                <c:ptCount val="1"/>
                <c:pt idx="0">
                  <c:v>Nigeria NGA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Sheet3!$C$1:$BA$1</c:f>
              <c:strCache>
                <c:ptCount val="5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</c:strCache>
            </c:strRef>
          </c:cat>
          <c:val>
            <c:numRef>
              <c:f>Sheet3!$C$6:$BA$6</c:f>
              <c:numCache>
                <c:formatCode>General</c:formatCode>
                <c:ptCount val="51"/>
                <c:pt idx="0">
                  <c:v>297.10000000000002</c:v>
                </c:pt>
                <c:pt idx="1">
                  <c:v>293.10000000000002</c:v>
                </c:pt>
                <c:pt idx="2">
                  <c:v>288.39999999999969</c:v>
                </c:pt>
                <c:pt idx="3">
                  <c:v>283.89999999999969</c:v>
                </c:pt>
                <c:pt idx="4">
                  <c:v>278.89999999999969</c:v>
                </c:pt>
                <c:pt idx="5">
                  <c:v>274.7</c:v>
                </c:pt>
                <c:pt idx="6">
                  <c:v>270.89999999999969</c:v>
                </c:pt>
                <c:pt idx="7">
                  <c:v>266.2</c:v>
                </c:pt>
                <c:pt idx="8">
                  <c:v>261.3</c:v>
                </c:pt>
                <c:pt idx="9">
                  <c:v>258.5</c:v>
                </c:pt>
                <c:pt idx="10">
                  <c:v>253.7</c:v>
                </c:pt>
                <c:pt idx="11">
                  <c:v>250.2</c:v>
                </c:pt>
                <c:pt idx="12">
                  <c:v>246.6</c:v>
                </c:pt>
                <c:pt idx="13">
                  <c:v>243.3</c:v>
                </c:pt>
                <c:pt idx="14">
                  <c:v>239.3</c:v>
                </c:pt>
                <c:pt idx="15">
                  <c:v>235.3</c:v>
                </c:pt>
                <c:pt idx="16">
                  <c:v>230.2</c:v>
                </c:pt>
                <c:pt idx="17">
                  <c:v>226</c:v>
                </c:pt>
                <c:pt idx="18">
                  <c:v>221.5</c:v>
                </c:pt>
                <c:pt idx="19">
                  <c:v>217.3</c:v>
                </c:pt>
                <c:pt idx="20">
                  <c:v>214.7</c:v>
                </c:pt>
                <c:pt idx="21">
                  <c:v>212.5</c:v>
                </c:pt>
                <c:pt idx="22">
                  <c:v>211.4</c:v>
                </c:pt>
                <c:pt idx="23">
                  <c:v>209.9</c:v>
                </c:pt>
                <c:pt idx="24">
                  <c:v>209.9</c:v>
                </c:pt>
                <c:pt idx="25">
                  <c:v>211.1</c:v>
                </c:pt>
                <c:pt idx="26">
                  <c:v>212</c:v>
                </c:pt>
                <c:pt idx="27">
                  <c:v>213.1</c:v>
                </c:pt>
                <c:pt idx="28">
                  <c:v>213.2</c:v>
                </c:pt>
                <c:pt idx="29">
                  <c:v>213.6</c:v>
                </c:pt>
                <c:pt idx="30">
                  <c:v>213.8</c:v>
                </c:pt>
                <c:pt idx="31">
                  <c:v>214.3</c:v>
                </c:pt>
                <c:pt idx="32">
                  <c:v>214.1</c:v>
                </c:pt>
                <c:pt idx="33">
                  <c:v>212.8</c:v>
                </c:pt>
                <c:pt idx="34">
                  <c:v>211.3</c:v>
                </c:pt>
                <c:pt idx="35">
                  <c:v>207.2</c:v>
                </c:pt>
                <c:pt idx="36">
                  <c:v>203.4</c:v>
                </c:pt>
                <c:pt idx="37">
                  <c:v>199.6</c:v>
                </c:pt>
                <c:pt idx="38">
                  <c:v>193.6</c:v>
                </c:pt>
                <c:pt idx="39">
                  <c:v>187.9</c:v>
                </c:pt>
                <c:pt idx="40">
                  <c:v>181.3</c:v>
                </c:pt>
                <c:pt idx="41">
                  <c:v>174.6</c:v>
                </c:pt>
                <c:pt idx="42">
                  <c:v>168.3</c:v>
                </c:pt>
                <c:pt idx="43">
                  <c:v>162</c:v>
                </c:pt>
                <c:pt idx="44">
                  <c:v>156</c:v>
                </c:pt>
                <c:pt idx="45">
                  <c:v>150.30000000000001</c:v>
                </c:pt>
                <c:pt idx="46">
                  <c:v>144.6</c:v>
                </c:pt>
                <c:pt idx="47">
                  <c:v>139.1</c:v>
                </c:pt>
                <c:pt idx="48">
                  <c:v>133.9</c:v>
                </c:pt>
                <c:pt idx="49">
                  <c:v>129.19999999999999</c:v>
                </c:pt>
                <c:pt idx="50">
                  <c:v>124.1</c:v>
                </c:pt>
              </c:numCache>
            </c:numRef>
          </c:val>
        </c:ser>
        <c:ser>
          <c:idx val="5"/>
          <c:order val="4"/>
          <c:tx>
            <c:strRef>
              <c:f>Sheet3!$A$7:$B$7</c:f>
              <c:strCache>
                <c:ptCount val="1"/>
                <c:pt idx="0">
                  <c:v>United Kingdom GBR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Sheet3!$C$1:$BA$1</c:f>
              <c:strCache>
                <c:ptCount val="5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</c:strCache>
            </c:strRef>
          </c:cat>
          <c:val>
            <c:numRef>
              <c:f>Sheet3!$C$7:$BA$7</c:f>
              <c:numCache>
                <c:formatCode>General</c:formatCode>
                <c:ptCount val="51"/>
                <c:pt idx="0">
                  <c:v>26</c:v>
                </c:pt>
                <c:pt idx="1">
                  <c:v>25.4</c:v>
                </c:pt>
                <c:pt idx="2">
                  <c:v>24.8</c:v>
                </c:pt>
                <c:pt idx="3">
                  <c:v>24.1</c:v>
                </c:pt>
                <c:pt idx="4">
                  <c:v>23.5</c:v>
                </c:pt>
                <c:pt idx="5">
                  <c:v>22.9</c:v>
                </c:pt>
                <c:pt idx="6">
                  <c:v>22.3</c:v>
                </c:pt>
                <c:pt idx="7">
                  <c:v>21.8</c:v>
                </c:pt>
                <c:pt idx="8">
                  <c:v>21.3</c:v>
                </c:pt>
                <c:pt idx="9">
                  <c:v>20.9</c:v>
                </c:pt>
                <c:pt idx="10">
                  <c:v>20.399999999999999</c:v>
                </c:pt>
                <c:pt idx="11">
                  <c:v>19.899999999999999</c:v>
                </c:pt>
                <c:pt idx="12">
                  <c:v>19.2</c:v>
                </c:pt>
                <c:pt idx="13">
                  <c:v>18.5</c:v>
                </c:pt>
                <c:pt idx="14">
                  <c:v>17.899999999999999</c:v>
                </c:pt>
                <c:pt idx="15">
                  <c:v>17.100000000000001</c:v>
                </c:pt>
                <c:pt idx="16">
                  <c:v>16.399999999999999</c:v>
                </c:pt>
                <c:pt idx="17">
                  <c:v>15.6</c:v>
                </c:pt>
                <c:pt idx="18">
                  <c:v>14.9</c:v>
                </c:pt>
                <c:pt idx="19">
                  <c:v>14.1</c:v>
                </c:pt>
                <c:pt idx="20">
                  <c:v>13.5</c:v>
                </c:pt>
                <c:pt idx="21">
                  <c:v>12.8</c:v>
                </c:pt>
                <c:pt idx="22">
                  <c:v>12.3</c:v>
                </c:pt>
                <c:pt idx="23">
                  <c:v>11.8</c:v>
                </c:pt>
                <c:pt idx="24">
                  <c:v>11.4</c:v>
                </c:pt>
                <c:pt idx="25">
                  <c:v>11.1</c:v>
                </c:pt>
                <c:pt idx="26">
                  <c:v>10.7</c:v>
                </c:pt>
                <c:pt idx="27">
                  <c:v>10.200000000000001</c:v>
                </c:pt>
                <c:pt idx="28">
                  <c:v>9.8000000000000007</c:v>
                </c:pt>
                <c:pt idx="29">
                  <c:v>9.2000000000000011</c:v>
                </c:pt>
                <c:pt idx="30">
                  <c:v>8.8000000000000007</c:v>
                </c:pt>
                <c:pt idx="31">
                  <c:v>8.3000000000000007</c:v>
                </c:pt>
                <c:pt idx="32">
                  <c:v>7.9000009999999996</c:v>
                </c:pt>
                <c:pt idx="33">
                  <c:v>7.6</c:v>
                </c:pt>
                <c:pt idx="34">
                  <c:v>7.3</c:v>
                </c:pt>
                <c:pt idx="35">
                  <c:v>7.1</c:v>
                </c:pt>
                <c:pt idx="36">
                  <c:v>7</c:v>
                </c:pt>
                <c:pt idx="37">
                  <c:v>6.8</c:v>
                </c:pt>
                <c:pt idx="38">
                  <c:v>6.7</c:v>
                </c:pt>
                <c:pt idx="39">
                  <c:v>6.6</c:v>
                </c:pt>
                <c:pt idx="40">
                  <c:v>6.5</c:v>
                </c:pt>
                <c:pt idx="41">
                  <c:v>6.3</c:v>
                </c:pt>
                <c:pt idx="42">
                  <c:v>6.2</c:v>
                </c:pt>
                <c:pt idx="43">
                  <c:v>6.1</c:v>
                </c:pt>
                <c:pt idx="44">
                  <c:v>6</c:v>
                </c:pt>
                <c:pt idx="45">
                  <c:v>5.8</c:v>
                </c:pt>
                <c:pt idx="46">
                  <c:v>5.7</c:v>
                </c:pt>
                <c:pt idx="47">
                  <c:v>5.6</c:v>
                </c:pt>
                <c:pt idx="48">
                  <c:v>5.4</c:v>
                </c:pt>
                <c:pt idx="49">
                  <c:v>5.3</c:v>
                </c:pt>
                <c:pt idx="50">
                  <c:v>5.0999999999999996</c:v>
                </c:pt>
              </c:numCache>
            </c:numRef>
          </c:val>
        </c:ser>
        <c:marker val="1"/>
        <c:axId val="70874240"/>
        <c:axId val="70875776"/>
      </c:lineChart>
      <c:catAx>
        <c:axId val="70874240"/>
        <c:scaling>
          <c:orientation val="minMax"/>
        </c:scaling>
        <c:axPos val="b"/>
        <c:tickLblPos val="nextTo"/>
        <c:crossAx val="70875776"/>
        <c:crosses val="autoZero"/>
        <c:auto val="1"/>
        <c:lblAlgn val="ctr"/>
        <c:lblOffset val="100"/>
      </c:catAx>
      <c:valAx>
        <c:axId val="70875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70874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Sheet1!$B$8</c:f>
              <c:strCache>
                <c:ptCount val="1"/>
                <c:pt idx="0">
                  <c:v>Maternal Mortality Ratio (per 100,000 live births)</c:v>
                </c:pt>
              </c:strCache>
            </c:strRef>
          </c:tx>
          <c:cat>
            <c:strRef>
              <c:f>Sheet1!$A$9:$A$13</c:f>
              <c:strCache>
                <c:ptCount val="5"/>
                <c:pt idx="0">
                  <c:v>Sudan </c:v>
                </c:pt>
                <c:pt idx="1">
                  <c:v>Egypt </c:v>
                </c:pt>
                <c:pt idx="2">
                  <c:v>Nigeria </c:v>
                </c:pt>
                <c:pt idx="3">
                  <c:v>United Kingdom </c:v>
                </c:pt>
                <c:pt idx="4">
                  <c:v>Japan </c:v>
                </c:pt>
              </c:strCache>
            </c:strRef>
          </c:cat>
          <c:val>
            <c:numRef>
              <c:f>Sheet1!$B$9:$B$12</c:f>
              <c:numCache>
                <c:formatCode>General</c:formatCode>
                <c:ptCount val="4"/>
                <c:pt idx="0">
                  <c:v>730</c:v>
                </c:pt>
                <c:pt idx="1">
                  <c:v>66</c:v>
                </c:pt>
                <c:pt idx="2">
                  <c:v>630</c:v>
                </c:pt>
                <c:pt idx="3">
                  <c:v>12</c:v>
                </c:pt>
              </c:numCache>
            </c:numRef>
          </c:val>
        </c:ser>
        <c:axId val="71235072"/>
        <c:axId val="71236608"/>
      </c:barChart>
      <c:catAx>
        <c:axId val="71235072"/>
        <c:scaling>
          <c:orientation val="minMax"/>
        </c:scaling>
        <c:axPos val="l"/>
        <c:tickLblPos val="nextTo"/>
        <c:crossAx val="71236608"/>
        <c:crosses val="autoZero"/>
        <c:auto val="1"/>
        <c:lblAlgn val="ctr"/>
        <c:lblOffset val="100"/>
      </c:catAx>
      <c:valAx>
        <c:axId val="71236608"/>
        <c:scaling>
          <c:orientation val="minMax"/>
        </c:scaling>
        <c:axPos val="b"/>
        <c:majorGridlines/>
        <c:numFmt formatCode="General" sourceLinked="1"/>
        <c:tickLblPos val="nextTo"/>
        <c:crossAx val="7123507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E14F8-55D7-4916-8534-87CE0E727C11}" type="datetimeFigureOut">
              <a:rPr lang="en-GB" smtClean="0"/>
              <a:t>02/02/2013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E371E-EA60-4BA3-BB3C-E3334CEB42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080D2-7542-4F84-95C3-3FF61AEB9130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5585-7BDF-4944-9D8D-16083A896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&lt;5 mortality reducing 1990-2010</a:t>
            </a:r>
            <a:r>
              <a:rPr lang="en-GB" baseline="0" dirty="0" smtClean="0"/>
              <a:t> 88/1000 live births to 57 (35%)</a:t>
            </a:r>
          </a:p>
          <a:p>
            <a:r>
              <a:rPr lang="en-GB" baseline="0" dirty="0" err="1" smtClean="0"/>
              <a:t>Incr</a:t>
            </a:r>
            <a:r>
              <a:rPr lang="en-GB" baseline="0" dirty="0" smtClean="0"/>
              <a:t> rate of decline 2.1% per year 1990-2010 to 2.6% pa 2005-2010</a:t>
            </a:r>
          </a:p>
          <a:p>
            <a:r>
              <a:rPr lang="en-GB" baseline="0" dirty="0" smtClean="0"/>
              <a:t>50% child deaths occur in WHO African Region rate of decline </a:t>
            </a:r>
            <a:r>
              <a:rPr lang="en-GB" baseline="0" dirty="0" err="1" smtClean="0"/>
              <a:t>incr</a:t>
            </a:r>
            <a:r>
              <a:rPr lang="en-GB" baseline="0" dirty="0" smtClean="0"/>
              <a:t> from 1.8-2.8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en-US" sz="1200" baseline="0" dirty="0" smtClean="0">
                <a:cs typeface="+mn-cs"/>
              </a:rPr>
              <a:t>Vital Registration (births + deaths, contemporaneous, misses deaths, systems dependent, 50 countries only good enough)</a:t>
            </a:r>
            <a:endParaRPr lang="en-GB" dirty="0" smtClean="0"/>
          </a:p>
          <a:p>
            <a:r>
              <a:rPr lang="en-GB" dirty="0" smtClean="0"/>
              <a:t>Sample </a:t>
            </a:r>
            <a:r>
              <a:rPr lang="en-GB" dirty="0" err="1" smtClean="0"/>
              <a:t>Reg</a:t>
            </a:r>
            <a:r>
              <a:rPr lang="en-GB" dirty="0" smtClean="0"/>
              <a:t> (China, Japan, cause</a:t>
            </a:r>
            <a:r>
              <a:rPr lang="en-GB" baseline="0" dirty="0" smtClean="0"/>
              <a:t> of death info)</a:t>
            </a:r>
          </a:p>
          <a:p>
            <a:r>
              <a:rPr lang="en-GB" baseline="0" dirty="0" smtClean="0"/>
              <a:t>Household surveys (frequent </a:t>
            </a:r>
            <a:r>
              <a:rPr lang="en-GB" baseline="0" dirty="0" err="1" smtClean="0"/>
              <a:t>cf</a:t>
            </a:r>
            <a:r>
              <a:rPr lang="en-GB" baseline="0" dirty="0" smtClean="0"/>
              <a:t> census, less expensive </a:t>
            </a:r>
            <a:r>
              <a:rPr lang="en-GB" baseline="0" dirty="0" err="1" smtClean="0"/>
              <a:t>cf</a:t>
            </a:r>
            <a:r>
              <a:rPr lang="en-GB" baseline="0" dirty="0" smtClean="0"/>
              <a:t> vital </a:t>
            </a:r>
            <a:r>
              <a:rPr lang="en-GB" baseline="0" dirty="0" err="1" smtClean="0"/>
              <a:t>reg</a:t>
            </a:r>
            <a:r>
              <a:rPr lang="en-GB" baseline="0" dirty="0" smtClean="0"/>
              <a:t>, wide range info, main source of U5MR data)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Measles dramatically</a:t>
            </a:r>
            <a:r>
              <a:rPr lang="en-GB" baseline="0" dirty="0" smtClean="0"/>
              <a:t> reduced in 10 years from 7% to 1%</a:t>
            </a:r>
          </a:p>
          <a:p>
            <a:r>
              <a:rPr lang="en-GB" baseline="0" dirty="0" smtClean="0"/>
              <a:t>Malnutrition accounts for 1/3 and contributes to all deaths</a:t>
            </a:r>
          </a:p>
          <a:p>
            <a:r>
              <a:rPr lang="en-GB" baseline="0" dirty="0" smtClean="0"/>
              <a:t>2/3 are due to infectious diseases</a:t>
            </a:r>
          </a:p>
          <a:p>
            <a:r>
              <a:rPr lang="en-GB" baseline="0" dirty="0" smtClean="0"/>
              <a:t>Difficult to </a:t>
            </a:r>
            <a:r>
              <a:rPr lang="en-GB" baseline="0" dirty="0" err="1" smtClean="0"/>
              <a:t>asccertain</a:t>
            </a:r>
            <a:r>
              <a:rPr lang="en-GB" baseline="0" dirty="0" smtClean="0"/>
              <a:t> primary cause if multiple diseases</a:t>
            </a:r>
          </a:p>
          <a:p>
            <a:r>
              <a:rPr lang="en-GB" dirty="0" smtClean="0"/>
              <a:t>Pneumonia – 18%</a:t>
            </a:r>
          </a:p>
          <a:p>
            <a:r>
              <a:rPr lang="en-GB" dirty="0" smtClean="0"/>
              <a:t>Prematurity – 14%</a:t>
            </a:r>
          </a:p>
          <a:p>
            <a:r>
              <a:rPr lang="en-GB" dirty="0" smtClean="0"/>
              <a:t>Diarrhoea – 11%</a:t>
            </a:r>
          </a:p>
          <a:p>
            <a:r>
              <a:rPr lang="en-GB" dirty="0" err="1" smtClean="0"/>
              <a:t>Intrapartum</a:t>
            </a:r>
            <a:r>
              <a:rPr lang="en-GB" dirty="0" smtClean="0"/>
              <a:t> – 9%</a:t>
            </a:r>
          </a:p>
          <a:p>
            <a:r>
              <a:rPr lang="en-GB" dirty="0" smtClean="0"/>
              <a:t>Malaria – 7%</a:t>
            </a:r>
          </a:p>
          <a:p>
            <a:r>
              <a:rPr lang="en-GB" dirty="0" smtClean="0"/>
              <a:t>(Malnutrition – 1/3)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Maternity care</a:t>
            </a:r>
          </a:p>
          <a:p>
            <a:r>
              <a:rPr lang="en-GB" dirty="0" smtClean="0"/>
              <a:t>HIV</a:t>
            </a:r>
          </a:p>
          <a:p>
            <a:r>
              <a:rPr lang="en-GB" dirty="0" smtClean="0"/>
              <a:t>Malaria vaccination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Morbidity and Mortality in &lt;5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Chinedu Nwokoro</a:t>
            </a:r>
          </a:p>
          <a:p>
            <a:r>
              <a:rPr lang="en-GB" dirty="0" smtClean="0"/>
              <a:t>MB </a:t>
            </a:r>
            <a:r>
              <a:rPr lang="en-GB" dirty="0" err="1" smtClean="0"/>
              <a:t>BChir</a:t>
            </a:r>
            <a:r>
              <a:rPr lang="en-GB" dirty="0" smtClean="0"/>
              <a:t> MRCPCH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Spotlight on Sudan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1"/>
            <a:ext cx="3505200" cy="3657600"/>
          </a:xfrm>
          <a:solidFill>
            <a:srgbClr val="FFFF00"/>
          </a:solidFill>
          <a:ln w="25400">
            <a:solidFill>
              <a:srgbClr val="F79646">
                <a:shade val="76000"/>
                <a:shade val="95000"/>
                <a:satMod val="105000"/>
              </a:srgb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Malaria, diarrhoea, pneumonia improving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Neonatal deaths no better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1897" t="32972" r="55614" b="16732"/>
          <a:stretch>
            <a:fillRect/>
          </a:stretch>
        </p:blipFill>
        <p:spPr bwMode="auto">
          <a:xfrm>
            <a:off x="457200" y="1600200"/>
            <a:ext cx="4226805" cy="367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Spotlight on Egypt - 1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2174" t="13287" r="55614" b="35925"/>
          <a:stretch>
            <a:fillRect/>
          </a:stretch>
        </p:blipFill>
        <p:spPr bwMode="auto">
          <a:xfrm>
            <a:off x="228600" y="1295400"/>
            <a:ext cx="4190607" cy="371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5376" t="21654" r="22135" b="28051"/>
          <a:stretch>
            <a:fillRect/>
          </a:stretch>
        </p:blipFill>
        <p:spPr bwMode="auto">
          <a:xfrm>
            <a:off x="4689061" y="1322791"/>
            <a:ext cx="4226762" cy="36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Spotlight on Egypt - 2</a:t>
            </a: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1897" t="22146" r="55614" b="27067"/>
          <a:stretch>
            <a:fillRect/>
          </a:stretch>
        </p:blipFill>
        <p:spPr bwMode="auto">
          <a:xfrm>
            <a:off x="457200" y="1600200"/>
            <a:ext cx="4226670" cy="37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600200"/>
            <a:ext cx="3657600" cy="3416320"/>
          </a:xfrm>
          <a:prstGeom prst="rect">
            <a:avLst/>
          </a:prstGeom>
          <a:solidFill>
            <a:srgbClr val="FFFF00"/>
          </a:solidFill>
          <a:ln w="25400">
            <a:solidFill>
              <a:srgbClr val="F79646">
                <a:shade val="76000"/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Pneumonia and</a:t>
            </a:r>
          </a:p>
          <a:p>
            <a:r>
              <a:rPr lang="en-GB" sz="3600" dirty="0" smtClean="0"/>
              <a:t>Diarrhoea improving, but...</a:t>
            </a:r>
          </a:p>
          <a:p>
            <a:endParaRPr lang="en-GB" sz="3600" dirty="0" smtClean="0"/>
          </a:p>
          <a:p>
            <a:r>
              <a:rPr lang="en-GB" sz="3600" dirty="0" smtClean="0"/>
              <a:t>Neonatal deaths more significant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219200"/>
            <a:ext cx="2514600" cy="388620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EMR had 2</a:t>
            </a:r>
            <a:r>
              <a:rPr lang="en-GB" baseline="30000" dirty="0" smtClean="0"/>
              <a:t>nd</a:t>
            </a:r>
            <a:r>
              <a:rPr lang="en-GB" dirty="0" smtClean="0"/>
              <a:t> top U5MR</a:t>
            </a:r>
          </a:p>
          <a:p>
            <a:endParaRPr lang="en-GB" dirty="0" smtClean="0"/>
          </a:p>
          <a:p>
            <a:r>
              <a:rPr lang="en-GB" dirty="0" smtClean="0"/>
              <a:t>Infant + neonatal mortality</a:t>
            </a:r>
          </a:p>
          <a:p>
            <a:endParaRPr lang="en-US" dirty="0"/>
          </a:p>
        </p:txBody>
      </p:sp>
      <p:pic>
        <p:nvPicPr>
          <p:cNvPr id="35842" name="Picture 2" descr="http://www.who.int/healthinfo/statistics/02.whostat2005graph_under5infantmortal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FE0E4"/>
              </a:clrFrom>
              <a:clrTo>
                <a:srgbClr val="DFE0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28700"/>
            <a:ext cx="5644443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Infant Mortality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Maternal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562104"/>
            <a:ext cx="3276600" cy="3505200"/>
          </a:xfr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Maternal health and nutrition</a:t>
            </a:r>
          </a:p>
          <a:p>
            <a:r>
              <a:rPr lang="en-GB" dirty="0" smtClean="0"/>
              <a:t>Maternal education</a:t>
            </a:r>
          </a:p>
          <a:p>
            <a:r>
              <a:rPr lang="en-GB" dirty="0" smtClean="0"/>
              <a:t>Neonatal/ </a:t>
            </a:r>
            <a:r>
              <a:rPr lang="en-GB" dirty="0" err="1" smtClean="0"/>
              <a:t>perinatal</a:t>
            </a:r>
            <a:r>
              <a:rPr lang="en-GB" dirty="0" smtClean="0"/>
              <a:t> care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524000"/>
          <a:ext cx="502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Conditions - Global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5800" y="0"/>
            <a:ext cx="4068764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72600" y="914400"/>
            <a:ext cx="3962400" cy="4114799"/>
          </a:xfrm>
        </p:spPr>
        <p:txBody>
          <a:bodyPr/>
          <a:lstStyle/>
          <a:p>
            <a:r>
              <a:rPr lang="en-GB" dirty="0" smtClean="0"/>
              <a:t>Pneumonia – 18%</a:t>
            </a:r>
          </a:p>
          <a:p>
            <a:r>
              <a:rPr lang="en-GB" dirty="0" smtClean="0"/>
              <a:t>Prematurity – 14%</a:t>
            </a:r>
          </a:p>
          <a:p>
            <a:r>
              <a:rPr lang="en-GB" dirty="0" smtClean="0"/>
              <a:t>Diarrhoea – 11%</a:t>
            </a:r>
          </a:p>
          <a:p>
            <a:r>
              <a:rPr lang="en-GB" dirty="0" err="1" smtClean="0"/>
              <a:t>Intrapartum</a:t>
            </a:r>
            <a:r>
              <a:rPr lang="en-GB" dirty="0" smtClean="0"/>
              <a:t> – 9%</a:t>
            </a:r>
          </a:p>
          <a:p>
            <a:r>
              <a:rPr lang="en-GB" dirty="0" smtClean="0"/>
              <a:t>Malaria – 7%</a:t>
            </a:r>
          </a:p>
          <a:p>
            <a:r>
              <a:rPr lang="en-GB" dirty="0" smtClean="0"/>
              <a:t>(Malnutrition – 1/3)</a:t>
            </a:r>
          </a:p>
          <a:p>
            <a:endParaRPr lang="en-US" dirty="0"/>
          </a:p>
        </p:txBody>
      </p:sp>
      <p:pic>
        <p:nvPicPr>
          <p:cNvPr id="13314" name="Picture 2" descr="http://www.childinfo.org/images/overview_u5mr_092012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61917"/>
            <a:ext cx="8382000" cy="470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3820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Cost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Health Interventions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Vaccination (GAVI Alliance)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Measles vaccination (85% of 12-23m)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2000-2010 – 74% reduction in measles deaths (20% of reduction in childhood deaths).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deaths vaccine preventable.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Sanitation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Insecticide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Mosquito nets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Nutrition and Clean water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2010 Incidence 2.7m (down 15% from 2001)</a:t>
            </a:r>
          </a:p>
          <a:p>
            <a:r>
              <a:rPr lang="en-GB" dirty="0" smtClean="0"/>
              <a:t>SSA still has majority of incident cases.</a:t>
            </a:r>
          </a:p>
          <a:p>
            <a:r>
              <a:rPr lang="en-GB" dirty="0" smtClean="0"/>
              <a:t>2010 Prevalence rising (increasing ART </a:t>
            </a:r>
            <a:r>
              <a:rPr lang="en-GB" dirty="0" err="1" smtClean="0"/>
              <a:t>rx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Contribution to deaths may be underestimated</a:t>
            </a:r>
          </a:p>
          <a:p>
            <a:pPr lvl="1"/>
            <a:r>
              <a:rPr lang="en-GB" dirty="0" smtClean="0"/>
              <a:t>Diarrhoea</a:t>
            </a:r>
          </a:p>
          <a:p>
            <a:pPr lvl="1"/>
            <a:r>
              <a:rPr lang="en-GB" dirty="0" smtClean="0"/>
              <a:t>Pneumonia</a:t>
            </a:r>
          </a:p>
          <a:p>
            <a:pPr lvl="1"/>
            <a:r>
              <a:rPr lang="en-GB" dirty="0" smtClean="0"/>
              <a:t>TB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Tuberculosis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Directly observed therapy to prevent spread</a:t>
            </a:r>
          </a:p>
          <a:p>
            <a:r>
              <a:rPr lang="en-GB" dirty="0" err="1" smtClean="0"/>
              <a:t>Antituberculous</a:t>
            </a:r>
            <a:r>
              <a:rPr lang="en-GB" dirty="0" smtClean="0"/>
              <a:t> chemotherapy</a:t>
            </a:r>
          </a:p>
          <a:p>
            <a:r>
              <a:rPr lang="en-GB" dirty="0" smtClean="0"/>
              <a:t>HIV prevention and treatment</a:t>
            </a:r>
          </a:p>
          <a:p>
            <a:r>
              <a:rPr lang="en-GB" dirty="0" smtClean="0"/>
              <a:t>BCG vaccination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Malaria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Insecticide-impregnated nets</a:t>
            </a:r>
          </a:p>
          <a:p>
            <a:r>
              <a:rPr lang="en-GB" dirty="0" smtClean="0"/>
              <a:t>Residual indoor spraying</a:t>
            </a:r>
          </a:p>
          <a:p>
            <a:r>
              <a:rPr lang="en-GB" dirty="0" err="1" smtClean="0"/>
              <a:t>Antimalarial</a:t>
            </a:r>
            <a:r>
              <a:rPr lang="en-GB" dirty="0" smtClean="0"/>
              <a:t> treatment</a:t>
            </a:r>
          </a:p>
          <a:p>
            <a:r>
              <a:rPr lang="en-GB" dirty="0" smtClean="0"/>
              <a:t>Covering of still water sources</a:t>
            </a:r>
          </a:p>
          <a:p>
            <a:r>
              <a:rPr lang="en-GB" dirty="0" smtClean="0"/>
              <a:t>A vaccine?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Synopsis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Sources of Information</a:t>
            </a:r>
          </a:p>
          <a:p>
            <a:r>
              <a:rPr lang="en-GB" dirty="0" smtClean="0"/>
              <a:t>Global targets, global trends</a:t>
            </a:r>
          </a:p>
          <a:p>
            <a:r>
              <a:rPr lang="en-GB" dirty="0" smtClean="0"/>
              <a:t>General principles of &lt;5 M and M</a:t>
            </a:r>
          </a:p>
          <a:p>
            <a:r>
              <a:rPr lang="en-GB" dirty="0" smtClean="0"/>
              <a:t>Maternal morbidity</a:t>
            </a:r>
          </a:p>
          <a:p>
            <a:r>
              <a:rPr lang="en-GB" dirty="0" smtClean="0"/>
              <a:t>Neonatal morbidity</a:t>
            </a:r>
          </a:p>
          <a:p>
            <a:r>
              <a:rPr lang="en-GB" dirty="0" smtClean="0"/>
              <a:t>Key Conditions, Key interventions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U5MR is declining but MDG4 will not be met</a:t>
            </a:r>
          </a:p>
          <a:p>
            <a:r>
              <a:rPr lang="en-GB" dirty="0" smtClean="0"/>
              <a:t>Rates vary between countries</a:t>
            </a:r>
          </a:p>
          <a:p>
            <a:r>
              <a:rPr lang="en-GB" dirty="0" smtClean="0"/>
              <a:t>Infant and Neonatal mortality significant</a:t>
            </a:r>
          </a:p>
          <a:p>
            <a:r>
              <a:rPr lang="en-GB" dirty="0" smtClean="0"/>
              <a:t>Infectious disease and malnutrition are key</a:t>
            </a:r>
          </a:p>
          <a:p>
            <a:r>
              <a:rPr lang="en-GB" dirty="0" smtClean="0"/>
              <a:t>Effective interventions are simple (MDG)</a:t>
            </a:r>
          </a:p>
          <a:p>
            <a:r>
              <a:rPr lang="en-GB" dirty="0" smtClean="0"/>
              <a:t>Disease specific interventions play a role</a:t>
            </a:r>
          </a:p>
          <a:p>
            <a:r>
              <a:rPr lang="en-GB" dirty="0" smtClean="0"/>
              <a:t>Infant mortality difficult to change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/>
              <a:t>Concerning Under 5 mortality rate, are the following statements true or false?</a:t>
            </a:r>
          </a:p>
          <a:p>
            <a:pPr marL="0" indent="0">
              <a:buNone/>
            </a:pPr>
            <a:r>
              <a:rPr lang="en-GB" sz="2400" dirty="0" smtClean="0"/>
              <a:t>A	does not include deaths of premature babies</a:t>
            </a:r>
          </a:p>
          <a:p>
            <a:pPr marL="0" indent="0">
              <a:buNone/>
            </a:pPr>
            <a:r>
              <a:rPr lang="en-GB" sz="2400" dirty="0" smtClean="0"/>
              <a:t>B	is a measure of the probability that a live born child will 	survive to their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birthday</a:t>
            </a:r>
          </a:p>
          <a:p>
            <a:pPr marL="0" indent="0">
              <a:buNone/>
            </a:pPr>
            <a:r>
              <a:rPr lang="en-GB" sz="2400" dirty="0" smtClean="0"/>
              <a:t>C	neonatal mortality is improving faster than under-5 	mortality</a:t>
            </a:r>
          </a:p>
          <a:p>
            <a:pPr marL="0" indent="0">
              <a:buNone/>
            </a:pPr>
            <a:r>
              <a:rPr lang="en-GB" sz="2400" dirty="0" smtClean="0"/>
              <a:t>D	millennium development goal 4 is likely to be achieved</a:t>
            </a:r>
          </a:p>
          <a:p>
            <a:pPr marL="0" indent="0">
              <a:buNone/>
            </a:pPr>
            <a:r>
              <a:rPr lang="en-GB" sz="2400" dirty="0" smtClean="0"/>
              <a:t>E	is mainly due to congenital conditions</a:t>
            </a:r>
            <a:endParaRPr lang="en-GB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/>
              <a:t>Concerning Under 5 mortality data, which statements are true?</a:t>
            </a:r>
          </a:p>
          <a:p>
            <a:pPr marL="0" indent="0">
              <a:buNone/>
            </a:pPr>
            <a:r>
              <a:rPr lang="en-GB" sz="2400" dirty="0" smtClean="0"/>
              <a:t>A	National census data is the most useful source</a:t>
            </a:r>
          </a:p>
          <a:p>
            <a:pPr marL="0" indent="0">
              <a:buNone/>
            </a:pPr>
            <a:r>
              <a:rPr lang="en-GB" sz="2400" dirty="0" smtClean="0"/>
              <a:t>B	Is of equal quality from all countries</a:t>
            </a:r>
          </a:p>
          <a:p>
            <a:pPr marL="0" indent="0">
              <a:buNone/>
            </a:pPr>
            <a:r>
              <a:rPr lang="en-GB" sz="2400" dirty="0" smtClean="0"/>
              <a:t>C	Vital registration data may underestimate mortality</a:t>
            </a:r>
          </a:p>
          <a:p>
            <a:pPr marL="0" indent="0">
              <a:buNone/>
            </a:pPr>
            <a:r>
              <a:rPr lang="en-GB" sz="2400" dirty="0" smtClean="0"/>
              <a:t>D	National resources affect data quality</a:t>
            </a:r>
          </a:p>
          <a:p>
            <a:pPr marL="0" indent="0">
              <a:buNone/>
            </a:pPr>
            <a:r>
              <a:rPr lang="en-GB" sz="2400" dirty="0" smtClean="0"/>
              <a:t>E	Can be used to direct public health interventions</a:t>
            </a:r>
            <a:endParaRPr lang="en-GB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The following factors affect infant mortality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	Maternal nutrition</a:t>
            </a:r>
          </a:p>
          <a:p>
            <a:pPr marL="0" indent="0">
              <a:buNone/>
            </a:pPr>
            <a:r>
              <a:rPr lang="en-GB" sz="2400" dirty="0" smtClean="0"/>
              <a:t>B	Maternal education</a:t>
            </a:r>
          </a:p>
          <a:p>
            <a:pPr marL="0" indent="0">
              <a:buNone/>
            </a:pPr>
            <a:r>
              <a:rPr lang="en-GB" sz="2400" dirty="0" smtClean="0"/>
              <a:t>C	</a:t>
            </a:r>
            <a:r>
              <a:rPr lang="en-GB" sz="2400" dirty="0" err="1" smtClean="0"/>
              <a:t>Perinatal</a:t>
            </a:r>
            <a:r>
              <a:rPr lang="en-GB" sz="2400" dirty="0" smtClean="0"/>
              <a:t> care</a:t>
            </a:r>
          </a:p>
          <a:p>
            <a:pPr marL="0" indent="0">
              <a:buNone/>
            </a:pPr>
            <a:r>
              <a:rPr lang="en-GB" sz="2400" dirty="0" smtClean="0"/>
              <a:t>D	Vaccination coverage</a:t>
            </a:r>
          </a:p>
          <a:p>
            <a:pPr marL="0" indent="0">
              <a:buNone/>
            </a:pPr>
            <a:r>
              <a:rPr lang="en-GB" sz="2400" dirty="0" smtClean="0"/>
              <a:t>E	HIV prevalence</a:t>
            </a:r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Place these conditions in descending order of global importance (1 = causes most deaths, 5 = causes least deaths)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	Respiratory Infection</a:t>
            </a:r>
          </a:p>
          <a:p>
            <a:pPr marL="0" indent="0">
              <a:buNone/>
            </a:pPr>
            <a:r>
              <a:rPr lang="en-GB" sz="2400" dirty="0" smtClean="0"/>
              <a:t>B	Malaria</a:t>
            </a:r>
          </a:p>
          <a:p>
            <a:pPr marL="0" indent="0">
              <a:buNone/>
            </a:pPr>
            <a:r>
              <a:rPr lang="en-GB" sz="2400" dirty="0" smtClean="0"/>
              <a:t>C	Diarrhoea</a:t>
            </a:r>
          </a:p>
          <a:p>
            <a:pPr marL="0" indent="0">
              <a:buNone/>
            </a:pPr>
            <a:r>
              <a:rPr lang="en-GB" sz="2400" dirty="0" smtClean="0"/>
              <a:t>D	Prematurity complications</a:t>
            </a:r>
          </a:p>
          <a:p>
            <a:pPr marL="0" indent="0">
              <a:buNone/>
            </a:pPr>
            <a:r>
              <a:rPr lang="en-GB" sz="2400" dirty="0" smtClean="0"/>
              <a:t>E	Birth complications</a:t>
            </a:r>
            <a:endParaRPr lang="en-GB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The Inter-agency Group for Child Mortality Estimation (IGME) is a collaboration between which of the following organisations.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	UNICEF</a:t>
            </a:r>
          </a:p>
          <a:p>
            <a:pPr marL="0" indent="0">
              <a:buNone/>
            </a:pPr>
            <a:r>
              <a:rPr lang="en-GB" sz="2400" dirty="0" smtClean="0"/>
              <a:t>B	United Nations Population Division</a:t>
            </a:r>
          </a:p>
          <a:p>
            <a:pPr marL="0" indent="0">
              <a:buNone/>
            </a:pPr>
            <a:r>
              <a:rPr lang="en-GB" sz="2400" dirty="0" smtClean="0"/>
              <a:t>C	World Bank</a:t>
            </a:r>
          </a:p>
          <a:p>
            <a:pPr marL="0" indent="0">
              <a:buNone/>
            </a:pPr>
            <a:r>
              <a:rPr lang="en-GB" sz="2400" dirty="0" smtClean="0"/>
              <a:t>D	UNESCO</a:t>
            </a:r>
          </a:p>
          <a:p>
            <a:pPr marL="0" indent="0">
              <a:buNone/>
            </a:pPr>
            <a:r>
              <a:rPr lang="en-GB" sz="2400" dirty="0" smtClean="0"/>
              <a:t>E	The World Health Organisation</a:t>
            </a:r>
            <a:endParaRPr lang="en-GB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	FTFFF</a:t>
            </a:r>
          </a:p>
          <a:p>
            <a:r>
              <a:rPr lang="en-GB" dirty="0" smtClean="0"/>
              <a:t>2	FFTTT</a:t>
            </a:r>
          </a:p>
          <a:p>
            <a:r>
              <a:rPr lang="en-GB" dirty="0" smtClean="0"/>
              <a:t>3	TTTTT</a:t>
            </a:r>
          </a:p>
          <a:p>
            <a:r>
              <a:rPr lang="en-GB" dirty="0" smtClean="0"/>
              <a:t>4	15324</a:t>
            </a:r>
          </a:p>
          <a:p>
            <a:r>
              <a:rPr lang="en-GB" dirty="0" smtClean="0"/>
              <a:t>5	TTTFT	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 Mortality Definitions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213749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000" dirty="0">
                <a:cs typeface="+mn-cs"/>
              </a:rPr>
              <a:t>Mortality among young children can be subdivided by age group</a:t>
            </a:r>
          </a:p>
        </p:txBody>
      </p:sp>
      <p:graphicFrame>
        <p:nvGraphicFramePr>
          <p:cNvPr id="5" name="Group 47"/>
          <p:cNvGraphicFramePr>
            <a:graphicFrameLocks/>
          </p:cNvGraphicFramePr>
          <p:nvPr/>
        </p:nvGraphicFramePr>
        <p:xfrm>
          <a:off x="881742" y="2057402"/>
          <a:ext cx="7424058" cy="3047998"/>
        </p:xfrm>
        <a:graphic>
          <a:graphicData uri="http://schemas.openxmlformats.org/drawingml/2006/table">
            <a:tbl>
              <a:tblPr/>
              <a:tblGrid>
                <a:gridCol w="2602248"/>
                <a:gridCol w="4821810"/>
              </a:tblGrid>
              <a:tr h="45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deaths that occur: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Neonatal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 the first 28 days of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Post-neonatal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ages 1 to 11 months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Infant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Between birth and exact age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ages 1 to 4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Under-five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Between birth and exact age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hQPERUUEBQVFRUWFRITFxcWFRQWFxcYGBcXFxYXGhgXGyceFyIjGRYaHzIgIycpLCwsHCAxNTAqNSYrLCkBCQoKDgwOGQ8PFykYFBgpKSkpKSkpKSkpKSkpKSkpKSkpKSkpKSkpKSkpKSkpKSkpKSkpKSkpKSkpKSkpKSkpKf/AABEIAMMBAgMBIgACEQEDEQH/xAAcAAEBAQADAQEBAAAAAAAAAAAABwYEBQgBAwL/xABOEAABAwICBAYMDAEMAwEAAAABAAIDBBEFEgYHITETIkFRYYEIFBcyUlRxcpGhs9EjMzRCYnSCkpOisbLBFRYYJDVDU2NzwsPiNoPSRP/EABYBAQEBAAAAAAAAAAAAAAAAAAABAv/EABURAQEAAAAAAAAAAAAAAAAAAAAB/9oADAMBAAIRAxEAPwC4oiICIiAiIgIi6/GdIIKJgfVStia52UF17E2JtsHMEHYIsv3T8M8ci/N7k7p+GeORfm9yDUIsv3T8M8ci/N7k7p+GeORfm9yDUIsv3T8M8ci/N7k7p+GeORfm9yDUIsv3T8M8ci/N7k7p+GeORfm9yDUIsv3T8M8ci/N7k7p+GeORfm9yDUIsv3T8M8ci/N7k7p+GeORfm9yDUIsv3T8M8ci/N7k7p+GeORfm9yDUIsv3T8M8ci/N7k7p+GeORfm9yDUIupwXSqlri4UszJSwAuy32Xva9x0FdsgIiICIiAiIg+IiIPqIiAiIgIiICl+v75FB9YHs3qoKX6/vkUH1gezeghKIiNCIiAi02imrurxKxhZkivYyyXaz7PK/q9SqeF6nMPomcJXScLbeZHCKIdQO3rJREHa0k2G08w2n0LnwaO1UguymncPowyn9Gq4v1k4Nh4y0wabclPCLffsAfLddbP2QNODxKWZw6Xxt96CRS6M1bO+pahvlglH6tXXyRlps4Fp5iCD6CrXF2QUJPGpZQOh7D7l2UWtnCa0ZalpaDyTwh7fS3MEEARX6s1X4ViTDJRPawn51O8OZfpYSQPJsU00t1VVmHgvDeHhH95GCS0c72b2+XaOlBjEREUREQVzsfPjavzIP3PVqUV7Hz42r8yD9z1akZEREBERAREQfEREH1ERAREQEREBS/X98ig+sD2b1UFL9f3yKD6wPZvQiEoiI0+taSbAXJ2ADeSrHoBqeaxoqcUA2DO2Fxs1oG3NKf9u4cvMv21TavW08Yr64AOtnia/YI2Wvwrr7iRtF9w27zsymsrWc/EXGGnJZStNuYzEfOd9Hmb1noI1emOuuOC8OGNa8tGXhSPg222Wjb863PsHlWJotFsUxx3CyZ3M38LO4sjA+iDyeaLLc6r9WFMYmVU7o6l7rOa1pDoo+gj57hy32Dm5V22uTSztKj4CI2lqAWC29sY789F75R5TzIIhBgTp6sU1M4TF0nBteAQ13O7btDRYm55BdU/TrVlR4dhT5I2l07OAHCuc7aTIxrjlvlFwTssubqO0PEUJrZW8eW7Yr/NjB2uHnEegdK0GuT+yJ/Og9sxBg9UugtJiVLM6qjLnNlyNcHvaQMjTyG288oWH0t0XdhtY6CUnKCHMfa+aMnY4DlIFwRzgqsagPkdR/rj2bF3OtvRAV9GZI23ngBkZbe5vz2dYFx0gc6CTVOgeIUDW1VI4yxloe2emc6+Ui4JaLOGzoIWn0O14PaRFiTczd3DMHGHnsHfeVu3oK5morS3M19DIdrbyw38G/HZ1E5h5TzLQawtWVLWRvnaWU0zQXGU2bG7/UG77W/wAqDq9M9VtPiUXbWGFjZHDPZpHBTeS2xjundffzqI1dI+F7o5Wlj2Etc1wsQRvBC1Gg+nsuETEA8JAXWkjBu08meM8h6eXl6Kdp7odDjdK2sobOmyBzSNnDNG+N30huF9x2HoCCIvrmkEgixBsQd4I3hfEVXOx8+Nq/Mg/c9WpRXsfPjavzIP3PVqRkREQEREBERB8REQfUREBERAREQFL9f3yKD6wPZvVQUv1/fIoPrA9m9CIStrqp0NGI1maUXggtJJzON+JH1kEnoB51il6F0Wp2YHghmeOOY+2H35ZHgCNnra30orM67NNzftCB1gADOW8vK2LZycpHkHOv00a1IMmoc1W58dRJZ7S3+6FuK1zTscTe55twIss5qp0dOJ4i6eo47Yjw8hO3PK5xLAftXd9lehkR52q9GsV0fkMsJfwe8yRXfE4D/EYd32h5Cuhx3Sd+K1ccta4Mb8FG7IHENYDxy1u03Nybc69D6e412nh9RKDZwjLWee/iN9br9Sj+qjV7DibKh9VmyNyRsLXFpD++c6+42GUbdm1FWHR/SmgmjYykqIS1rWsawODXAAWAyOs7d0LqNcn9kT+dT+2YsTjGoCVpvSVDHjkbK0td95twfQFkdINA8RoYHPqGngAWhxbM1zNrgG8XNfviORBSNQHyOo+sf8bFv8U0mpaUE1E8UduRz23+7vPoXm/RjRKvr2O7Sa4xh2Vx4Vsbc1gdoLhfYRtsVr8J1B1LyDVTxxDlDAZH+k2H6oMniGNx0eKuqcNcHRtlMkd2ua0hw47LGxy7XDyLtS3FtI37nGK/THTs/wDoj7RXd6xtVcGHUAmps7nskbwrnuuXMdxdwsBZ2XdzlbTUxjXbGGtYTd0DnQnze+Z+V1upB0DtQ0baN7RKX1ZAc1/exgj5mXmO7Mdu47NyzeqjS9+HVZo6klsUjywh2zgpr2B6ATxT1FX9RDXroqIpWVsYsJTwctvDAux3W0EfZHOg4+uzQ0U8wrIRaOZ2WQDc2W1832gD1g86mC9C6NVDcewQxSm8gYYXnlErLGN/XxXelefZoSxxa4Wc0lpHMQbEekIKz2PnxtX5kH7nq1KK9j58bV+ZB+56tSIIiICIiAiIg+IiIPqIiAiIgIiICl+v75FB9YHs3qoKX6/vkUH1gezehEb0Zw3tqsp4eSSaNp83MM35QVXtfmKZKanp27OEkLyPoxiwH3nj0LCanaUSYtDf5jZn9YYQPW5dzr+qb1sLPBp83W57v/kIrc6k8H4DDRIRxp3vkJ+iOIz1NJ61v1l9FcbpIKKmjNTAC2CEEcLGLHIL8vPddp/Oik8ap/xo/eiJ5r/xPLT08APxkjpHDojbYet/qWl1R4X2vhUFxYy5pj9s8X8oapjryxdlRWQiGRkjWQb2ODhmc919oPMAq/gePUkVNCztmAZIom24aPZZgHOitCsTrk/sifzoPbMWi/nRSeNU/wCNH71j9bWO08uFTMinhe4ugs1sjHONpWE7Ab7kRwdQHyOo+sD2bFUlItRmLwwUk4mmjjJnuA97Wkjg27QHFUn+dFJ41T/jR+9B/OlmF9t0VRDa+eJ4HnWu38wCkWoLEiyqngJ2SRCQD6Ubrfo8+hV/+c9J41T/AI0fvUG0BrWUuOAl7RHwlVHnLgGZSH5Tm3W2D1IPRqzmsLBu3MOqIwLu4MyM86Pjt/S3Wuf/ADopPGqf8aP3r4/SWkIINTT2Oz46Pl+0gkWoHFctTPATskjbKB9Jhsfyv9Sy+tTCxT4pUAbA8tmH/sAJ/NmXM1WS8FjcbWm4LqiO43EZX29bQu31/UwFbA8fOgIP2Xu/g5Fc3sfPjavzIP3PVqUV7Hz42r8yD9z1akQREQEREBERB8REQfUREBERAREQFL9f3yKD6wPZvVQUv1/fIoPrA9m9CMLqTfbFWdMU49QP8FzNfLLYiw89NH6nyLO6ta/gMUpXbgZODPkkaWfq4LbdkFQESUs3IWyxHyghw/cUV1tBqKqJomSNqILSMZILtk3OaHDk6VyP6P1T4xB92T3Kmas8TFRhdM6+1sYiPlj4n8AVqEHlfTPQ9+FTthlex5dGJLsBAsS4W2+atfTahaiRjXiogs5rXDiybiARydK5nZBUNpqWXkdHJEfK1wcP3lU7QPERUYdSyDlhY0+cwZHetpQSn+j9U+MQfdk9y6nSnVDPh1K+okmie1hYC1oeCczg0bxbeV6LWJ1yf2RP50HtmII/oVq0lxaJ8kUsbAx/BkPDiScodfijpWh/o/VPjEH3ZPctHqA+R1H+v/xsVSQQr+j9U+MQfdk9yxGF6LPqa7tJj2h/CSR5yDl4ma5tvtxV6mrKkRRve7YGNc8+RoJP6KA6moDUYvwp+ayeY+V/FHrf6kHP/o/VPjEH3ZPcn9H6p8Yg+7J7ldVw8ZxAU9PLK7YI43yH7LSUR511Z0xbjNOy98kkouNxyskBPqWm7IF/9YpRzQyn0vHuXV6kqMzYpwh/u4pZD5XWYP3lfNeGIcLieQbooY2dbryH94RXd9j58bV+ZB+56tSivY+fG1fmQfuerUiCIiAiIgIiIPiIiD6iIgIiICIiApfr++RQfWB7N6qCl+v75FB9YHs3oRDIJzG5r27HNc1w8oNx6wvQGsOkGLYKJ4hctZHVtA5g34RvU0u6wvPitOozScSRSUMpuW5pIgeVjvjGdRN7fSPMivz1BaQDLNSOO0Hh4+kGzZAPIcp6yrCvN+kmGS6PYq18PeB3CwnbZ0ZNnRnyAlp6ir/gWOxVtOyeF12PF+lp+c13MQdhRGR114N2xhpkA40D2y/ZPEf6nX6lwNQ+McJRSQE7YZSQPoScYfmDlydOdatDDHLTt/rTnsfG5sZGQZgQc0m77t1EMBxOpheWUcjo3TZYjlcG5ruFhmO7by3CK9S4nj1PSi9RNHF572tPUCblTTWhrEoauglp6ebhJHOiIDWSZeLI1x4xaBuBXSYfqKrJznq544yd+10z+s7B6ymmmqGLDaCSoE8kj2GIAFrGtOaRrTsFzuPOg/TU/pzSYfBLHVS8G58udvEe4WyNG9oNtoKrmFaVUlX8nqIpDzNeM33Tt9SiGrjVpFi1PLJJLJG5knBjKGkWyh1yCL7zzrtMS1BVDONTVMchG0B7XRu6iMw/RBvtbWMdrYXNY2dLlgb9s8b8gcstqBwXLFUVJHfubC3yM4zvW4DqUw0mqayI9p1sr3cA64Y6QSBpLRudc/NO6+y/IqZqy1oUdPTRUkwMBYCOEdxo3uJJLi4bWXJ5RbpQV5TrXfj4p6DgGnj1Dg230G2c8/tb1reS4jGyIzOe0RBpeX3GXKBfNcbCF52xitl0ixUNiuGuPBxg7o4W7S882y7j0kBEb7UXgnAUk1XJs4V1mk/4cV7u63F33VINJsW7cq55/wDEke4ebezR90BWfWjjLMKwxlHTnK6RohaBvETQBI7r737RUFIRVc7Hz42r8yD9z1alFex8+Nq/Mg/c9WpEEREBERAREQfEREH1ERAREQEREBS/X98ig+sD2b1UFL9f3yKD6wPZvQiErl4RislJNHNCcr43BzT+oPOCLgjmK4iI09EV9JT6T4aHRkNkFy0nfFKBxmO52n1ixUOq6iroRNRvdJEC74WK5AcQLX2bwRzbCLLlaFaaS4VPwkfGjdYSxk7Ht/g4ch/grNjWAUWktK2aB4EoFmyAcZh38HK3lHR1g85Gd1dapKWWFlTUyNqcwBayMngm9DjsLiOUbAOlddru0SFM+Gqp2BkZAhcGANDXN2xmw2C7bj7KzsNRiOjdRYgtDjtaeNBMByg8/SLOCoDdZtBjFK+lrb0zpG5ePtYHb2vbIBss4A8ayDXau9KP5SoY5SfhG/Byj6bbXP2hZ3Wuv1yf2RP50HtmKWavNJXYNiDoZ3NMMjhHIWuDmA/3crSNhG3f4J6FUtcZvhE9vCp/bMQdJqA+R1H+uPZsVA0ixtlDTS1EnextLreEdzWjyuIHWp/qA+R1H1gezYs7rn0xNVO2hpzdkbhwlj38u4NvzNv6SeZBwdV+DvxXFH1NQMzY3OnkuLtMjycjNvTc25mrcab6oKSZj5oHNpHtBcTugNt+ZvzPK30FddgOmFBgFE2EPFRUnjyths4GQ7wZO9AaLN3nduWKxvSyv0gmEMTDkJu2CPvRzOkcd9ud1gOYIM3FiVRwbqSOV74nvHwbCXMe4Hi5Rv2nbYWvs2K3aC6LRYDRvqq0hsrmZpDvyN3tibzkm17bzYci/nQ7QCnwOI1ddIwzNbcvPeRX+ay+1zjuvvO4DnmesXWI/FZMrLspmG7Gcrju4R/TzDk8t0HTaXaTyYlVPnkuATZjb94wd60fqekldO95cSSbk7SSviIqudj58bV+ZB+56tSivY+fG1fmQfuerUjIiIgIiICIiD4iIg+oiICIiAiIgKX6/vkUH1gezeqgpfr++RQfWB7N6EQlERGhdpo7pNUYfLwtM8tOwOG9rx4Lm8o9Y5F1aIL5gOtCgxWPgK9jInu2FktjE887XnvT5bHmJXA0g1ERS3fQTcHfaGSXfH1PHGA+8oku8wLTasodlPO9rfAPHZ911wOqyI7PE9U2I09/6uZBzwua/wBWx3qX419fipp+1ZxVGGzBkfC47GEFozFl9hA5eRavDdf07bCop45OljnRn0EOC72DsgaY9/TTjyOjcPWQgmmBYjidKx0VGKljXuzODIXXJta+bJcbBzr9KDVliVSbime2+0ulIjG3lOc3PoKpMvZAUo72mqD5TEP9xXTYj2QMpv2vSsb0ySOf6mhv6oORo/qDtZ1dPcf4cN/QZHD9G9a0OJaZ4ZgMRhpWsdIP7qGxJPPJJtt1knoUgx3WLXVoImncGH5kfwbfIQ3aeslZtB3+lum9Tikmad1mA3ZE24Yzq+cfpH1LoERFEREFc7Hz42r8yD9z1alFex8+Nq/Mg/c9WpGRERAREQEREHxERB9REQEREBERAWH1r6KT4lTRR0waXNlznM4NFsrhvPSVuEQede4niXgRfit9ydxPEvAi/Fb7l6KRB517ieJeBF+K33J3E8S8CL8VvuXopEHnXuJ4l4EX4rfcncTxLwIvxW+5eikQede4niXgRfit9ydxPEvAi/Fb7l6KRB517ieJeBF+K33J3E8S8CL8VvuXopEHnXuJ4l4EX4rfcncTxLwIvxW+5eikQede4niXgRfit9ydxPEvAi/Fb7l6KRB517ieJeBF+K33J3E8S8CL8VvuXopEE11SaC1WGPqDVNYBI2INyvDu9Lib23bwqUiICIiAiIgIiIPiIiAVHdDtYFacX7TrZg9meogtwcTeOzNlN2tB25PWrGvPusZhw7HhUDYC+nqvQQJPSWO9KCj629MJcNpYzTPDJpZQ0HK11mNBc82cCPBHWui1Raw6mvqZYayQPPBCSPiMZbK6zxxAL3DgdvMui1tznEMXp6OM3DRFFs5HTODnHqYWHqXGkhGEaSNy8WJ0zLcgEdQ3L6GucfuorVa4NP6nD5oYqSQMJjfJJxGPvd2Vg44Nu9d6V3WkenxwmggdUfDVcsTOJsaC/KC97so4rQTbYNuwDlInGlzf5S0jEO9omgp/sxgOl/3r5rXcanGxC48UdqQDoEmUn1yFBzKLSLSHEhwtNnEZvYsZBGw9DTLtd6SuRhetmvw+oEOLxlzdma7AyVoPz25bNkHVttsKtNPTtjY1jAGtaA1oAsAALADqU3184cx1DHMQM8czGg8uV4cHN8lw09SDR6e6RPgwqSqo5AHZYXRvAa4Fr5IxcBwIN2uPIphgeluP17C+lcZGtdkJEdILOsDbjAchC5tPWOk0SkDtvBvEY8gqYyPRmt1LpNXmtBmEQSRPgdKXy8JcPa23Fa21iPooOzxLTfHsNyvrGjITYZ4oSwnwS6EixsDyhUBmm5q8Fmraf4ORsMxtsdklYDcbRZwvYi43EKcaX6yJcchFJS0cm17HusTK85TdoAa2zRm5SVr6LRh+HaOVUU3xjoamV4BuGlzLBtxvs1ov03Qf3qd0vqsR7Z7bk4TgzDl4jGWzcJm7xov3o3qkqO9j1/8At8tN/wAqsSImGuLTSrw6SmFJLwYkbMXcSN9y0st37Tbedy6GmxfSWSNskYc5j2te0iOj2tcAQbb9oK/vshfjaPzKj90aqWh/9n0n1an9m1FTTRfXBUw1IpsXjDbuDC/IY3xuNrF7dxb0gC2/aFYwor2QVA0SUsoHGe2aNx5wwsLfRnd6VUNC6szYfSvdtc6nhJPOcgBKI7pQet1g4tJiE1LSS5iJ5442CKnvlY5+y728jW8p5FeF5mOPnD8amqQzhDHVVZyZst8zpGb7G3fX3IrW1OK6SxNL3sdlaCTaKkdsG/YwXPUtPqs1mPxMvgqWtEzG8IHMFmvZcA8W/FcCRu2EHkssvX6/pnRuEdIyNxBAe6Vzw08+XI2/pX96hcNh4WaczNM+QsEIuHNYXAuebgXuQ0cW4HLtNgFhxPEG08MkshsyNjpHeRouf0Xn6m1z4gJmvklBi4QOdGI4u8zXLA4Nzd7sve63mvXSLgaRlM08aodd3+lGQT6X5R5AVlK7QDJo7HPl+Ga/tx2zbwUgDMvVGGP6igutPUNkY17DdrmhzSNxBFwfQVG9Z2sSuocQfDTTBkYjicGmOJ21wudrmk+taXUnpH2zQcC48emdwfSY3XMZ6uM37KwGtWkE2OiNxIEnacZI3gOIaSPSgs+h2k7MSpGTs2EjK9vgSC2Zv8Rzggqf1WndY3SAUYl/q/bEceTg4+9MbXEZsubeTyrNaF4xJo/iclLVG0T3COQ/NH+FOOix29BPgr9q7/ysfWofYsQd/re07rMOqo46SXg2ugzkcHG67s7xe72k7gFQcS0lioqMVFU+wyMPJme4tuGtHKSeT9AFINfw/r0P1Ye0kWR0s0tnxJzXSXbFEBHGwXLWbOU8rnBtyejZsCDcYHp1i+MVjmUb2wxXzH4KN7IY9wLnOaS5xtuvtN7WG61UsRYxrXPL3AAF7g0Fx5SQ0AC/QLLL6r2Uv8nRGiFmkfCXIL+FGx+cjeb9VrWsLLWoj4iIg+qO9kFhV2004HLJA4+UB7f0erEuo0n0YhxKDgagOyZmv4rspBbe1jbpI60EX1P0j63FTUTHMYYzISfCLREz8tz9ldxr/wAKyvpqlvKHQuPS054/1f6FRtE9B6bCxIKYP+ELS4vdmPFvYDZsHGK5Wk+i8OJQ8DUh2TM14yuykObe1j5CR1oqN6mad1Xi0tTJtLGTTOP+ZM7L+jnrk68cAkhq462MHI8RtLh8yWPvL+VtrdLSqjoloNTYVwnawf8ACZMxe7MeLewGzZ3xXd1lGyZjo5WNexws5rgC0jmIO9EYvRzW9Q1MLXTzMglsM7JLgZuUtducDycvOFgdbWsGLEuDpaK8jGyB7nhp+EfYtY1gIue+O220kWW2rdR2HyOLmcPED81kgy9XCNcR6V3GjWrShw9wfDGXSDdJK7O4ebyN8oAKKyeOaPOoNF3wyC0lonvHM99RG4jqvbqXzUXQRzUFQJY2PBqCCHta4EcFHs2hUbSDAo6+nfTz5uDflvlOU8VweLHk2tC4uiuiMGFxujps+V7+EOd2Y3yhu+3M0IiLacaPTaP1zaiic5kTyXRkXIad7oH+E3mB3jpbdUrEtJmYlgNTPHsvTTNe2+1jww5mnr2g8oIPKtRpDo9DiEDoKhuZjrHYbOaQbhzTyEe/nXSYTqypaWGohidNwdSzg5GmS4tYjM3ZxTY2v7ggm+pXSemoe2u2pmRZzBlzEjNl4S9tnJcelU3um4b45D6T7l0vcNw7/P8Axv8AqncMw7/P/G/6orJ6/KhsrqF7CHNfFM5pG4tcYiCPKCtnozrFw+GipmSVcTXsgha5tzcObG0EWtvBC7DHtWtJXMgZNwtqePgo8smU5bNHG2bTxBtXUdw3Dv8AP/G/6oifaytJhjdbBDQh0jW3jYbEZ3yEZiAdoaA0bTbcTuV2wXDhTU8MI2iKOOO/PlaG367XXW6OaC0eHEmmhDXkWL3EvfbmzOJIHQLBd+gLzrgmJRU2kT5Z3tZG2qrcznbhfhgL9ZAXopYSv1M0E8skr+GzSPfI60thdxLjYW2bSg51RrIwotOaqhcLbRYuv9nKbqSav7TY+19E0sh4WokAtbLCQ/YRyDa0W5yAqMNRuHc056OGP8AtLgehVLQxPjpY+D4Rpa54cTIdhA47rnZe45BzIIfpdLJjuMuipyHcYwRXPFDIg4ucSAdhcHu3coWifqwxtzCw1rSwtylpqqgtLbWy2yWtbZZUDRfVnR4bMZqcSF5YWXe/PYEgm2zYdm/yrVoPPGr2skwfGO16izczjSyWPFubGJwJtszZbHmcVzNY/wD5FF59B+5qpukerCjxCc1EwkEhDWkxyZL5e9Nrb7WF+gL+8V1bUtVVNqpTKZW8EQRJYExWLSRbbu2orotcuhPblP2zC280DTmAG2SLe4dJbtcPtDlUo0DqnS4tRukcXO4aIXO0kNZlbt5eK0DqXp4hY2h1TUMFU2pibI17ZDK1ok4gNybBtt23ciJzr/P9dh+rf8kiox1eU0uEijjaGBzGyB+9wmygiVx5TfYfo3AsFytK9XFLikjZKnhMzWcGMj8oy3Lt1udxWmghDGtaNzQGjyAWCDz1q50pfgtc+nqrsie/gpgd0bwbNk8nITytN+QL0ODdZLSXVfRYjNw87XiQta0lj8odl3Ei2022X5gOZaLCMNbSwshY57mxtDGl7szso3Au5bDZ5Ag5aIiD6iIgIiICIiAiIgIiICIiAiIgIiICIiAiIgIiICIiAiIgIiICIiAiIg+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RUUEBQVFRUWFRITFxcWFRQWFxcYGBcXFxYXGhgXGyceFyIjGRYaHzIgIycpLCwsHCAxNTAqNSYrLCkBCQoKDgwOGQ8PFykYFBgpKSkpKSkpKSkpKSkpKSkpKSkpKSkpKSkpKSkpKSkpKSkpKSkpKSkpKSkpKSkpKSkpKf/AABEIAMMBAgMBIgACEQEDEQH/xAAcAAEBAQADAQEBAAAAAAAAAAAABwYEBQgBAwL/xABOEAABAwICBAYMDAEMAwEAAAABAAIDBBEFEgYHITETIkFRYYEIFBcyUlRxcpGhs9EjMzRCYnSCkpOisbLBFRYYJDVDU2NzwsPiNoPSRP/EABYBAQEBAAAAAAAAAAAAAAAAAAABAv/EABURAQEAAAAAAAAAAAAAAAAAAAAB/9oADAMBAAIRAxEAPwC4oiICIiAiIgIi6/GdIIKJgfVStia52UF17E2JtsHMEHYIsv3T8M8ci/N7k7p+GeORfm9yDUIsv3T8M8ci/N7k7p+GeORfm9yDUIsv3T8M8ci/N7k7p+GeORfm9yDUIsv3T8M8ci/N7k7p+GeORfm9yDUIsv3T8M8ci/N7k7p+GeORfm9yDUIsv3T8M8ci/N7k7p+GeORfm9yDUIsv3T8M8ci/N7k7p+GeORfm9yDUIsv3T8M8ci/N7k7p+GeORfm9yDUIupwXSqlri4UszJSwAuy32Xva9x0FdsgIiICIiAiIg+IiIPqIiAiIgIiICl+v75FB9YHs3qoKX6/vkUH1gezeghKIiNCIiAi02imrurxKxhZkivYyyXaz7PK/q9SqeF6nMPomcJXScLbeZHCKIdQO3rJREHa0k2G08w2n0LnwaO1UguymncPowyn9Gq4v1k4Nh4y0wabclPCLffsAfLddbP2QNODxKWZw6Xxt96CRS6M1bO+pahvlglH6tXXyRlps4Fp5iCD6CrXF2QUJPGpZQOh7D7l2UWtnCa0ZalpaDyTwh7fS3MEEARX6s1X4ViTDJRPawn51O8OZfpYSQPJsU00t1VVmHgvDeHhH95GCS0c72b2+XaOlBjEREUREQVzsfPjavzIP3PVqUV7Hz42r8yD9z1akZEREBERAREQfEREH1ERAREQEREBS/X98ig+sD2b1UFL9f3yKD6wPZvQiEoiI0+taSbAXJ2ADeSrHoBqeaxoqcUA2DO2Fxs1oG3NKf9u4cvMv21TavW08Yr64AOtnia/YI2Wvwrr7iRtF9w27zsymsrWc/EXGGnJZStNuYzEfOd9Hmb1noI1emOuuOC8OGNa8tGXhSPg222Wjb863PsHlWJotFsUxx3CyZ3M38LO4sjA+iDyeaLLc6r9WFMYmVU7o6l7rOa1pDoo+gj57hy32Dm5V22uTSztKj4CI2lqAWC29sY789F75R5TzIIhBgTp6sU1M4TF0nBteAQ13O7btDRYm55BdU/TrVlR4dhT5I2l07OAHCuc7aTIxrjlvlFwTssubqO0PEUJrZW8eW7Yr/NjB2uHnEegdK0GuT+yJ/Og9sxBg9UugtJiVLM6qjLnNlyNcHvaQMjTyG288oWH0t0XdhtY6CUnKCHMfa+aMnY4DlIFwRzgqsagPkdR/rj2bF3OtvRAV9GZI23ngBkZbe5vz2dYFx0gc6CTVOgeIUDW1VI4yxloe2emc6+Ui4JaLOGzoIWn0O14PaRFiTczd3DMHGHnsHfeVu3oK5morS3M19DIdrbyw38G/HZ1E5h5TzLQawtWVLWRvnaWU0zQXGU2bG7/UG77W/wAqDq9M9VtPiUXbWGFjZHDPZpHBTeS2xjundffzqI1dI+F7o5Wlj2Etc1wsQRvBC1Gg+nsuETEA8JAXWkjBu08meM8h6eXl6Kdp7odDjdK2sobOmyBzSNnDNG+N30huF9x2HoCCIvrmkEgixBsQd4I3hfEVXOx8+Nq/Mg/c9WpRXsfPjavzIP3PVqRkREQEREBERB8REQfUREBERAREQFL9f3yKD6wPZvVQUv1/fIoPrA9m9CIStrqp0NGI1maUXggtJJzON+JH1kEnoB51il6F0Wp2YHghmeOOY+2H35ZHgCNnra30orM67NNzftCB1gADOW8vK2LZycpHkHOv00a1IMmoc1W58dRJZ7S3+6FuK1zTscTe55twIss5qp0dOJ4i6eo47Yjw8hO3PK5xLAftXd9lehkR52q9GsV0fkMsJfwe8yRXfE4D/EYd32h5Cuhx3Sd+K1ccta4Mb8FG7IHENYDxy1u03Nybc69D6e412nh9RKDZwjLWee/iN9br9Sj+qjV7DibKh9VmyNyRsLXFpD++c6+42GUbdm1FWHR/SmgmjYykqIS1rWsawODXAAWAyOs7d0LqNcn9kT+dT+2YsTjGoCVpvSVDHjkbK0td95twfQFkdINA8RoYHPqGngAWhxbM1zNrgG8XNfviORBSNQHyOo+sf8bFv8U0mpaUE1E8UduRz23+7vPoXm/RjRKvr2O7Sa4xh2Vx4Vsbc1gdoLhfYRtsVr8J1B1LyDVTxxDlDAZH+k2H6oMniGNx0eKuqcNcHRtlMkd2ua0hw47LGxy7XDyLtS3FtI37nGK/THTs/wDoj7RXd6xtVcGHUAmps7nskbwrnuuXMdxdwsBZ2XdzlbTUxjXbGGtYTd0DnQnze+Z+V1upB0DtQ0baN7RKX1ZAc1/exgj5mXmO7Mdu47NyzeqjS9+HVZo6klsUjywh2zgpr2B6ATxT1FX9RDXroqIpWVsYsJTwctvDAux3W0EfZHOg4+uzQ0U8wrIRaOZ2WQDc2W1832gD1g86mC9C6NVDcewQxSm8gYYXnlErLGN/XxXelefZoSxxa4Wc0lpHMQbEekIKz2PnxtX5kH7nq1KK9j58bV+ZB+56tSIIiICIiAiIg+IiIPqIiAiIgIiICl+v75FB9YHs3qoKX6/vkUH1gezehEb0Zw3tqsp4eSSaNp83MM35QVXtfmKZKanp27OEkLyPoxiwH3nj0LCanaUSYtDf5jZn9YYQPW5dzr+qb1sLPBp83W57v/kIrc6k8H4DDRIRxp3vkJ+iOIz1NJ61v1l9FcbpIKKmjNTAC2CEEcLGLHIL8vPddp/Oik8ap/xo/eiJ5r/xPLT08APxkjpHDojbYet/qWl1R4X2vhUFxYy5pj9s8X8oapjryxdlRWQiGRkjWQb2ODhmc919oPMAq/gePUkVNCztmAZIom24aPZZgHOitCsTrk/sifzoPbMWi/nRSeNU/wCNH71j9bWO08uFTMinhe4ugs1sjHONpWE7Ab7kRwdQHyOo+sD2bFUlItRmLwwUk4mmjjJnuA97Wkjg27QHFUn+dFJ41T/jR+9B/OlmF9t0VRDa+eJ4HnWu38wCkWoLEiyqngJ2SRCQD6Ubrfo8+hV/+c9J41T/AI0fvUG0BrWUuOAl7RHwlVHnLgGZSH5Tm3W2D1IPRqzmsLBu3MOqIwLu4MyM86Pjt/S3Wuf/ADopPGqf8aP3r4/SWkIINTT2Oz46Pl+0gkWoHFctTPATskjbKB9Jhsfyv9Sy+tTCxT4pUAbA8tmH/sAJ/NmXM1WS8FjcbWm4LqiO43EZX29bQu31/UwFbA8fOgIP2Xu/g5Fc3sfPjavzIP3PVqUV7Hz42r8yD9z1akQREQEREBERB8REQfUREBERAREQFL9f3yKD6wPZvVQUv1/fIoPrA9m9CMLqTfbFWdMU49QP8FzNfLLYiw89NH6nyLO6ta/gMUpXbgZODPkkaWfq4LbdkFQESUs3IWyxHyghw/cUV1tBqKqJomSNqILSMZILtk3OaHDk6VyP6P1T4xB92T3Kmas8TFRhdM6+1sYiPlj4n8AVqEHlfTPQ9+FTthlex5dGJLsBAsS4W2+atfTahaiRjXiogs5rXDiybiARydK5nZBUNpqWXkdHJEfK1wcP3lU7QPERUYdSyDlhY0+cwZHetpQSn+j9U+MQfdk9y6nSnVDPh1K+okmie1hYC1oeCczg0bxbeV6LWJ1yf2RP50HtmII/oVq0lxaJ8kUsbAx/BkPDiScodfijpWh/o/VPjEH3ZPctHqA+R1H+v/xsVSQQr+j9U+MQfdk9yxGF6LPqa7tJj2h/CSR5yDl4ma5tvtxV6mrKkRRve7YGNc8+RoJP6KA6moDUYvwp+ayeY+V/FHrf6kHP/o/VPjEH3ZPcn9H6p8Yg+7J7ldVw8ZxAU9PLK7YI43yH7LSUR511Z0xbjNOy98kkouNxyskBPqWm7IF/9YpRzQyn0vHuXV6kqMzYpwh/u4pZD5XWYP3lfNeGIcLieQbooY2dbryH94RXd9j58bV+ZB+56tSivY+fG1fmQfuerUiCIiAiIgIiIPiIiD6iIgIiICIiApfr++RQfWB7N6qCl+v75FB9YHs3oRDIJzG5r27HNc1w8oNx6wvQGsOkGLYKJ4hctZHVtA5g34RvU0u6wvPitOozScSRSUMpuW5pIgeVjvjGdRN7fSPMivz1BaQDLNSOO0Hh4+kGzZAPIcp6yrCvN+kmGS6PYq18PeB3CwnbZ0ZNnRnyAlp6ir/gWOxVtOyeF12PF+lp+c13MQdhRGR114N2xhpkA40D2y/ZPEf6nX6lwNQ+McJRSQE7YZSQPoScYfmDlydOdatDDHLTt/rTnsfG5sZGQZgQc0m77t1EMBxOpheWUcjo3TZYjlcG5ruFhmO7by3CK9S4nj1PSi9RNHF572tPUCblTTWhrEoauglp6ebhJHOiIDWSZeLI1x4xaBuBXSYfqKrJznq544yd+10z+s7B6ymmmqGLDaCSoE8kj2GIAFrGtOaRrTsFzuPOg/TU/pzSYfBLHVS8G58udvEe4WyNG9oNtoKrmFaVUlX8nqIpDzNeM33Tt9SiGrjVpFi1PLJJLJG5knBjKGkWyh1yCL7zzrtMS1BVDONTVMchG0B7XRu6iMw/RBvtbWMdrYXNY2dLlgb9s8b8gcstqBwXLFUVJHfubC3yM4zvW4DqUw0mqayI9p1sr3cA64Y6QSBpLRudc/NO6+y/IqZqy1oUdPTRUkwMBYCOEdxo3uJJLi4bWXJ5RbpQV5TrXfj4p6DgGnj1Dg230G2c8/tb1reS4jGyIzOe0RBpeX3GXKBfNcbCF52xitl0ixUNiuGuPBxg7o4W7S882y7j0kBEb7UXgnAUk1XJs4V1mk/4cV7u63F33VINJsW7cq55/wDEke4ebezR90BWfWjjLMKwxlHTnK6RohaBvETQBI7r737RUFIRVc7Hz42r8yD9z1alFex8+Nq/Mg/c9WpEEREBERAREQfEREH1ERAREQEREBS/X98ig+sD2b1UFL9f3yKD6wPZvQiErl4RislJNHNCcr43BzT+oPOCLgjmK4iI09EV9JT6T4aHRkNkFy0nfFKBxmO52n1ixUOq6iroRNRvdJEC74WK5AcQLX2bwRzbCLLlaFaaS4VPwkfGjdYSxk7Ht/g4ch/grNjWAUWktK2aB4EoFmyAcZh38HK3lHR1g85Gd1dapKWWFlTUyNqcwBayMngm9DjsLiOUbAOlddru0SFM+Gqp2BkZAhcGANDXN2xmw2C7bj7KzsNRiOjdRYgtDjtaeNBMByg8/SLOCoDdZtBjFK+lrb0zpG5ePtYHb2vbIBss4A8ayDXau9KP5SoY5SfhG/Byj6bbXP2hZ3Wuv1yf2RP50HtmKWavNJXYNiDoZ3NMMjhHIWuDmA/3crSNhG3f4J6FUtcZvhE9vCp/bMQdJqA+R1H+uPZsVA0ixtlDTS1EnextLreEdzWjyuIHWp/qA+R1H1gezYs7rn0xNVO2hpzdkbhwlj38u4NvzNv6SeZBwdV+DvxXFH1NQMzY3OnkuLtMjycjNvTc25mrcab6oKSZj5oHNpHtBcTugNt+ZvzPK30FddgOmFBgFE2EPFRUnjyths4GQ7wZO9AaLN3nduWKxvSyv0gmEMTDkJu2CPvRzOkcd9ud1gOYIM3FiVRwbqSOV74nvHwbCXMe4Hi5Rv2nbYWvs2K3aC6LRYDRvqq0hsrmZpDvyN3tibzkm17bzYci/nQ7QCnwOI1ddIwzNbcvPeRX+ay+1zjuvvO4DnmesXWI/FZMrLspmG7Gcrju4R/TzDk8t0HTaXaTyYlVPnkuATZjb94wd60fqekldO95cSSbk7SSviIqudj58bV+ZB+56tSivY+fG1fmQfuerUjIiIgIiICIiD4iIg+oiICIiAiIgKX6/vkUH1gezeqgpfr++RQfWB7N6EQlERGhdpo7pNUYfLwtM8tOwOG9rx4Lm8o9Y5F1aIL5gOtCgxWPgK9jInu2FktjE887XnvT5bHmJXA0g1ERS3fQTcHfaGSXfH1PHGA+8oku8wLTasodlPO9rfAPHZ911wOqyI7PE9U2I09/6uZBzwua/wBWx3qX419fipp+1ZxVGGzBkfC47GEFozFl9hA5eRavDdf07bCop45OljnRn0EOC72DsgaY9/TTjyOjcPWQgmmBYjidKx0VGKljXuzODIXXJta+bJcbBzr9KDVliVSbime2+0ulIjG3lOc3PoKpMvZAUo72mqD5TEP9xXTYj2QMpv2vSsb0ySOf6mhv6oORo/qDtZ1dPcf4cN/QZHD9G9a0OJaZ4ZgMRhpWsdIP7qGxJPPJJtt1knoUgx3WLXVoImncGH5kfwbfIQ3aeslZtB3+lum9Tikmad1mA3ZE24Yzq+cfpH1LoERFEREFc7Hz42r8yD9z1alFex8+Nq/Mg/c9WpGRERAREQEREHxERB9REQEREBERAWH1r6KT4lTRR0waXNlznM4NFsrhvPSVuEQede4niXgRfit9ydxPEvAi/Fb7l6KRB517ieJeBF+K33J3E8S8CL8VvuXopEHnXuJ4l4EX4rfcncTxLwIvxW+5eikQede4niXgRfit9ydxPEvAi/Fb7l6KRB517ieJeBF+K33J3E8S8CL8VvuXopEHnXuJ4l4EX4rfcncTxLwIvxW+5eikQede4niXgRfit9ydxPEvAi/Fb7l6KRB517ieJeBF+K33J3E8S8CL8VvuXopEE11SaC1WGPqDVNYBI2INyvDu9Lib23bwqUiICIiAiIgIiIPiIiAVHdDtYFacX7TrZg9meogtwcTeOzNlN2tB25PWrGvPusZhw7HhUDYC+nqvQQJPSWO9KCj629MJcNpYzTPDJpZQ0HK11mNBc82cCPBHWui1Raw6mvqZYayQPPBCSPiMZbK6zxxAL3DgdvMui1tznEMXp6OM3DRFFs5HTODnHqYWHqXGkhGEaSNy8WJ0zLcgEdQ3L6GucfuorVa4NP6nD5oYqSQMJjfJJxGPvd2Vg44Nu9d6V3WkenxwmggdUfDVcsTOJsaC/KC97so4rQTbYNuwDlInGlzf5S0jEO9omgp/sxgOl/3r5rXcanGxC48UdqQDoEmUn1yFBzKLSLSHEhwtNnEZvYsZBGw9DTLtd6SuRhetmvw+oEOLxlzdma7AyVoPz25bNkHVttsKtNPTtjY1jAGtaA1oAsAALADqU3184cx1DHMQM8czGg8uV4cHN8lw09SDR6e6RPgwqSqo5AHZYXRvAa4Fr5IxcBwIN2uPIphgeluP17C+lcZGtdkJEdILOsDbjAchC5tPWOk0SkDtvBvEY8gqYyPRmt1LpNXmtBmEQSRPgdKXy8JcPa23Fa21iPooOzxLTfHsNyvrGjITYZ4oSwnwS6EixsDyhUBmm5q8Fmraf4ORsMxtsdklYDcbRZwvYi43EKcaX6yJcchFJS0cm17HusTK85TdoAa2zRm5SVr6LRh+HaOVUU3xjoamV4BuGlzLBtxvs1ov03Qf3qd0vqsR7Z7bk4TgzDl4jGWzcJm7xov3o3qkqO9j1/8At8tN/wAqsSImGuLTSrw6SmFJLwYkbMXcSN9y0st37Tbedy6GmxfSWSNskYc5j2te0iOj2tcAQbb9oK/vshfjaPzKj90aqWh/9n0n1an9m1FTTRfXBUw1IpsXjDbuDC/IY3xuNrF7dxb0gC2/aFYwor2QVA0SUsoHGe2aNx5wwsLfRnd6VUNC6szYfSvdtc6nhJPOcgBKI7pQet1g4tJiE1LSS5iJ5442CKnvlY5+y728jW8p5FeF5mOPnD8amqQzhDHVVZyZst8zpGb7G3fX3IrW1OK6SxNL3sdlaCTaKkdsG/YwXPUtPqs1mPxMvgqWtEzG8IHMFmvZcA8W/FcCRu2EHkssvX6/pnRuEdIyNxBAe6Vzw08+XI2/pX96hcNh4WaczNM+QsEIuHNYXAuebgXuQ0cW4HLtNgFhxPEG08MkshsyNjpHeRouf0Xn6m1z4gJmvklBi4QOdGI4u8zXLA4Nzd7sve63mvXSLgaRlM08aodd3+lGQT6X5R5AVlK7QDJo7HPl+Ga/tx2zbwUgDMvVGGP6igutPUNkY17DdrmhzSNxBFwfQVG9Z2sSuocQfDTTBkYjicGmOJ21wudrmk+taXUnpH2zQcC48emdwfSY3XMZ6uM37KwGtWkE2OiNxIEnacZI3gOIaSPSgs+h2k7MSpGTs2EjK9vgSC2Zv8Rzggqf1WndY3SAUYl/q/bEceTg4+9MbXEZsubeTyrNaF4xJo/iclLVG0T3COQ/NH+FOOix29BPgr9q7/ysfWofYsQd/re07rMOqo46SXg2ugzkcHG67s7xe72k7gFQcS0lioqMVFU+wyMPJme4tuGtHKSeT9AFINfw/r0P1Ye0kWR0s0tnxJzXSXbFEBHGwXLWbOU8rnBtyejZsCDcYHp1i+MVjmUb2wxXzH4KN7IY9wLnOaS5xtuvtN7WG61UsRYxrXPL3AAF7g0Fx5SQ0AC/QLLL6r2Uv8nRGiFmkfCXIL+FGx+cjeb9VrWsLLWoj4iIg+qO9kFhV2004HLJA4+UB7f0erEuo0n0YhxKDgagOyZmv4rspBbe1jbpI60EX1P0j63FTUTHMYYzISfCLREz8tz9ldxr/wAKyvpqlvKHQuPS054/1f6FRtE9B6bCxIKYP+ELS4vdmPFvYDZsHGK5Wk+i8OJQ8DUh2TM14yuykObe1j5CR1oqN6mad1Xi0tTJtLGTTOP+ZM7L+jnrk68cAkhq462MHI8RtLh8yWPvL+VtrdLSqjoloNTYVwnawf8ACZMxe7MeLewGzZ3xXd1lGyZjo5WNexws5rgC0jmIO9EYvRzW9Q1MLXTzMglsM7JLgZuUtducDycvOFgdbWsGLEuDpaK8jGyB7nhp+EfYtY1gIue+O220kWW2rdR2HyOLmcPED81kgy9XCNcR6V3GjWrShw9wfDGXSDdJK7O4ebyN8oAKKyeOaPOoNF3wyC0lonvHM99RG4jqvbqXzUXQRzUFQJY2PBqCCHta4EcFHs2hUbSDAo6+nfTz5uDflvlOU8VweLHk2tC4uiuiMGFxujps+V7+EOd2Y3yhu+3M0IiLacaPTaP1zaiic5kTyXRkXIad7oH+E3mB3jpbdUrEtJmYlgNTPHsvTTNe2+1jww5mnr2g8oIPKtRpDo9DiEDoKhuZjrHYbOaQbhzTyEe/nXSYTqypaWGohidNwdSzg5GmS4tYjM3ZxTY2v7ggm+pXSemoe2u2pmRZzBlzEjNl4S9tnJcelU3um4b45D6T7l0vcNw7/P8Axv8AqncMw7/P/G/6orJ6/KhsrqF7CHNfFM5pG4tcYiCPKCtnozrFw+GipmSVcTXsgha5tzcObG0EWtvBC7DHtWtJXMgZNwtqePgo8smU5bNHG2bTxBtXUdw3Dv8AP/G/6oifaytJhjdbBDQh0jW3jYbEZ3yEZiAdoaA0bTbcTuV2wXDhTU8MI2iKOOO/PlaG367XXW6OaC0eHEmmhDXkWL3EvfbmzOJIHQLBd+gLzrgmJRU2kT5Z3tZG2qrcznbhfhgL9ZAXopYSv1M0E8skr+GzSPfI60thdxLjYW2bSg51RrIwotOaqhcLbRYuv9nKbqSav7TY+19E0sh4WokAtbLCQ/YRyDa0W5yAqMNRuHc056OGP8AtLgehVLQxPjpY+D4Rpa54cTIdhA47rnZe45BzIIfpdLJjuMuipyHcYwRXPFDIg4ucSAdhcHu3coWifqwxtzCw1rSwtylpqqgtLbWy2yWtbZZUDRfVnR4bMZqcSF5YWXe/PYEgm2zYdm/yrVoPPGr2skwfGO16izczjSyWPFubGJwJtszZbHmcVzNY/wD5FF59B+5qpukerCjxCc1EwkEhDWkxyZL5e9Nrb7WF+gL+8V1bUtVVNqpTKZW8EQRJYExWLSRbbu2orotcuhPblP2zC280DTmAG2SLe4dJbtcPtDlUo0DqnS4tRukcXO4aIXO0kNZlbt5eK0DqXp4hY2h1TUMFU2pibI17ZDK1ok4gNybBtt23ciJzr/P9dh+rf8kiox1eU0uEijjaGBzGyB+9wmygiVx5TfYfo3AsFytK9XFLikjZKnhMzWcGMj8oy3Lt1udxWmghDGtaNzQGjyAWCDz1q50pfgtc+nqrsie/gpgd0bwbNk8nITytN+QL0ODdZLSXVfRYjNw87XiQta0lj8odl3Ei2022X5gOZaLCMNbSwshY57mxtDGl7szso3Au5bDZ5Ag5aIiD6iIgIiICIiAiIgIiICIiAiIgIiICIiAiIgIiICIiAiIgIiICIiAiIg+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hQPERUUEBQVFRUWFRITFxcWFRQWFxcYGBcXFxYXGhgXGyceFyIjGRYaHzIgIycpLCwsHCAxNTAqNSYrLCkBCQoKDgwOGQ8PFykYFBgpKSkpKSkpKSkpKSkpKSkpKSkpKSkpKSkpKSkpKSkpKSkpKSkpKSkpKSkpKSkpKSkpKf/AABEIAMMBAgMBIgACEQEDEQH/xAAcAAEBAQADAQEBAAAAAAAAAAAABwYEBQgBAwL/xABOEAABAwICBAYMDAEMAwEAAAABAAIDBBEFEgYHITETIkFRYYEIFBcyUlRxcpGhs9EjMzRCYnSCkpOisbLBFRYYJDVDU2NzwsPiNoPSRP/EABYBAQEBAAAAAAAAAAAAAAAAAAABAv/EABURAQEAAAAAAAAAAAAAAAAAAAAB/9oADAMBAAIRAxEAPwC4oiICIiAiIgIi6/GdIIKJgfVStia52UF17E2JtsHMEHYIsv3T8M8ci/N7k7p+GeORfm9yDUIsv3T8M8ci/N7k7p+GeORfm9yDUIsv3T8M8ci/N7k7p+GeORfm9yDUIsv3T8M8ci/N7k7p+GeORfm9yDUIsv3T8M8ci/N7k7p+GeORfm9yDUIsv3T8M8ci/N7k7p+GeORfm9yDUIsv3T8M8ci/N7k7p+GeORfm9yDUIsv3T8M8ci/N7k7p+GeORfm9yDUIupwXSqlri4UszJSwAuy32Xva9x0FdsgIiICIiAiIg+IiIPqIiAiIgIiICl+v75FB9YHs3qoKX6/vkUH1gezeghKIiNCIiAi02imrurxKxhZkivYyyXaz7PK/q9SqeF6nMPomcJXScLbeZHCKIdQO3rJREHa0k2G08w2n0LnwaO1UguymncPowyn9Gq4v1k4Nh4y0wabclPCLffsAfLddbP2QNODxKWZw6Xxt96CRS6M1bO+pahvlglH6tXXyRlps4Fp5iCD6CrXF2QUJPGpZQOh7D7l2UWtnCa0ZalpaDyTwh7fS3MEEARX6s1X4ViTDJRPawn51O8OZfpYSQPJsU00t1VVmHgvDeHhH95GCS0c72b2+XaOlBjEREUREQVzsfPjavzIP3PVqUV7Hz42r8yD9z1akZEREBERAREQfEREH1ERAREQEREBS/X98ig+sD2b1UFL9f3yKD6wPZvQiEoiI0+taSbAXJ2ADeSrHoBqeaxoqcUA2DO2Fxs1oG3NKf9u4cvMv21TavW08Yr64AOtnia/YI2Wvwrr7iRtF9w27zsymsrWc/EXGGnJZStNuYzEfOd9Hmb1noI1emOuuOC8OGNa8tGXhSPg222Wjb863PsHlWJotFsUxx3CyZ3M38LO4sjA+iDyeaLLc6r9WFMYmVU7o6l7rOa1pDoo+gj57hy32Dm5V22uTSztKj4CI2lqAWC29sY789F75R5TzIIhBgTp6sU1M4TF0nBteAQ13O7btDRYm55BdU/TrVlR4dhT5I2l07OAHCuc7aTIxrjlvlFwTssubqO0PEUJrZW8eW7Yr/NjB2uHnEegdK0GuT+yJ/Og9sxBg9UugtJiVLM6qjLnNlyNcHvaQMjTyG288oWH0t0XdhtY6CUnKCHMfa+aMnY4DlIFwRzgqsagPkdR/rj2bF3OtvRAV9GZI23ngBkZbe5vz2dYFx0gc6CTVOgeIUDW1VI4yxloe2emc6+Ui4JaLOGzoIWn0O14PaRFiTczd3DMHGHnsHfeVu3oK5morS3M19DIdrbyw38G/HZ1E5h5TzLQawtWVLWRvnaWU0zQXGU2bG7/UG77W/wAqDq9M9VtPiUXbWGFjZHDPZpHBTeS2xjundffzqI1dI+F7o5Wlj2Etc1wsQRvBC1Gg+nsuETEA8JAXWkjBu08meM8h6eXl6Kdp7odDjdK2sobOmyBzSNnDNG+N30huF9x2HoCCIvrmkEgixBsQd4I3hfEVXOx8+Nq/Mg/c9WpRXsfPjavzIP3PVqRkREQEREBERB8REQfUREBERAREQFL9f3yKD6wPZvVQUv1/fIoPrA9m9CIStrqp0NGI1maUXggtJJzON+JH1kEnoB51il6F0Wp2YHghmeOOY+2H35ZHgCNnra30orM67NNzftCB1gADOW8vK2LZycpHkHOv00a1IMmoc1W58dRJZ7S3+6FuK1zTscTe55twIss5qp0dOJ4i6eo47Yjw8hO3PK5xLAftXd9lehkR52q9GsV0fkMsJfwe8yRXfE4D/EYd32h5Cuhx3Sd+K1ccta4Mb8FG7IHENYDxy1u03Nybc69D6e412nh9RKDZwjLWee/iN9br9Sj+qjV7DibKh9VmyNyRsLXFpD++c6+42GUbdm1FWHR/SmgmjYykqIS1rWsawODXAAWAyOs7d0LqNcn9kT+dT+2YsTjGoCVpvSVDHjkbK0td95twfQFkdINA8RoYHPqGngAWhxbM1zNrgG8XNfviORBSNQHyOo+sf8bFv8U0mpaUE1E8UduRz23+7vPoXm/RjRKvr2O7Sa4xh2Vx4Vsbc1gdoLhfYRtsVr8J1B1LyDVTxxDlDAZH+k2H6oMniGNx0eKuqcNcHRtlMkd2ua0hw47LGxy7XDyLtS3FtI37nGK/THTs/wDoj7RXd6xtVcGHUAmps7nskbwrnuuXMdxdwsBZ2XdzlbTUxjXbGGtYTd0DnQnze+Z+V1upB0DtQ0baN7RKX1ZAc1/exgj5mXmO7Mdu47NyzeqjS9+HVZo6klsUjywh2zgpr2B6ATxT1FX9RDXroqIpWVsYsJTwctvDAux3W0EfZHOg4+uzQ0U8wrIRaOZ2WQDc2W1832gD1g86mC9C6NVDcewQxSm8gYYXnlErLGN/XxXelefZoSxxa4Wc0lpHMQbEekIKz2PnxtX5kH7nq1KK9j58bV+ZB+56tSIIiICIiAiIg+IiIPqIiAiIgIiICl+v75FB9YHs3qoKX6/vkUH1gezehEb0Zw3tqsp4eSSaNp83MM35QVXtfmKZKanp27OEkLyPoxiwH3nj0LCanaUSYtDf5jZn9YYQPW5dzr+qb1sLPBp83W57v/kIrc6k8H4DDRIRxp3vkJ+iOIz1NJ61v1l9FcbpIKKmjNTAC2CEEcLGLHIL8vPddp/Oik8ap/xo/eiJ5r/xPLT08APxkjpHDojbYet/qWl1R4X2vhUFxYy5pj9s8X8oapjryxdlRWQiGRkjWQb2ODhmc919oPMAq/gePUkVNCztmAZIom24aPZZgHOitCsTrk/sifzoPbMWi/nRSeNU/wCNH71j9bWO08uFTMinhe4ugs1sjHONpWE7Ab7kRwdQHyOo+sD2bFUlItRmLwwUk4mmjjJnuA97Wkjg27QHFUn+dFJ41T/jR+9B/OlmF9t0VRDa+eJ4HnWu38wCkWoLEiyqngJ2SRCQD6Ubrfo8+hV/+c9J41T/AI0fvUG0BrWUuOAl7RHwlVHnLgGZSH5Tm3W2D1IPRqzmsLBu3MOqIwLu4MyM86Pjt/S3Wuf/ADopPGqf8aP3r4/SWkIINTT2Oz46Pl+0gkWoHFctTPATskjbKB9Jhsfyv9Sy+tTCxT4pUAbA8tmH/sAJ/NmXM1WS8FjcbWm4LqiO43EZX29bQu31/UwFbA8fOgIP2Xu/g5Fc3sfPjavzIP3PVqUV7Hz42r8yD9z1akQREQEREBERB8REQfUREBERAREQFL9f3yKD6wPZvVQUv1/fIoPrA9m9CMLqTfbFWdMU49QP8FzNfLLYiw89NH6nyLO6ta/gMUpXbgZODPkkaWfq4LbdkFQESUs3IWyxHyghw/cUV1tBqKqJomSNqILSMZILtk3OaHDk6VyP6P1T4xB92T3Kmas8TFRhdM6+1sYiPlj4n8AVqEHlfTPQ9+FTthlex5dGJLsBAsS4W2+atfTahaiRjXiogs5rXDiybiARydK5nZBUNpqWXkdHJEfK1wcP3lU7QPERUYdSyDlhY0+cwZHetpQSn+j9U+MQfdk9y6nSnVDPh1K+okmie1hYC1oeCczg0bxbeV6LWJ1yf2RP50HtmII/oVq0lxaJ8kUsbAx/BkPDiScodfijpWh/o/VPjEH3ZPctHqA+R1H+v/xsVSQQr+j9U+MQfdk9yxGF6LPqa7tJj2h/CSR5yDl4ma5tvtxV6mrKkRRve7YGNc8+RoJP6KA6moDUYvwp+ayeY+V/FHrf6kHP/o/VPjEH3ZPcn9H6p8Yg+7J7ldVw8ZxAU9PLK7YI43yH7LSUR511Z0xbjNOy98kkouNxyskBPqWm7IF/9YpRzQyn0vHuXV6kqMzYpwh/u4pZD5XWYP3lfNeGIcLieQbooY2dbryH94RXd9j58bV+ZB+56tSivY+fG1fmQfuerUiCIiAiIgIiIPiIiD6iIgIiICIiApfr++RQfWB7N6qCl+v75FB9YHs3oRDIJzG5r27HNc1w8oNx6wvQGsOkGLYKJ4hctZHVtA5g34RvU0u6wvPitOozScSRSUMpuW5pIgeVjvjGdRN7fSPMivz1BaQDLNSOO0Hh4+kGzZAPIcp6yrCvN+kmGS6PYq18PeB3CwnbZ0ZNnRnyAlp6ir/gWOxVtOyeF12PF+lp+c13MQdhRGR114N2xhpkA40D2y/ZPEf6nX6lwNQ+McJRSQE7YZSQPoScYfmDlydOdatDDHLTt/rTnsfG5sZGQZgQc0m77t1EMBxOpheWUcjo3TZYjlcG5ruFhmO7by3CK9S4nj1PSi9RNHF572tPUCblTTWhrEoauglp6ebhJHOiIDWSZeLI1x4xaBuBXSYfqKrJznq544yd+10z+s7B6ymmmqGLDaCSoE8kj2GIAFrGtOaRrTsFzuPOg/TU/pzSYfBLHVS8G58udvEe4WyNG9oNtoKrmFaVUlX8nqIpDzNeM33Tt9SiGrjVpFi1PLJJLJG5knBjKGkWyh1yCL7zzrtMS1BVDONTVMchG0B7XRu6iMw/RBvtbWMdrYXNY2dLlgb9s8b8gcstqBwXLFUVJHfubC3yM4zvW4DqUw0mqayI9p1sr3cA64Y6QSBpLRudc/NO6+y/IqZqy1oUdPTRUkwMBYCOEdxo3uJJLi4bWXJ5RbpQV5TrXfj4p6DgGnj1Dg230G2c8/tb1reS4jGyIzOe0RBpeX3GXKBfNcbCF52xitl0ixUNiuGuPBxg7o4W7S882y7j0kBEb7UXgnAUk1XJs4V1mk/4cV7u63F33VINJsW7cq55/wDEke4ebezR90BWfWjjLMKwxlHTnK6RohaBvETQBI7r737RUFIRVc7Hz42r8yD9z1alFex8+Nq/Mg/c9WpEEREBERAREQfEREH1ERAREQEREBS/X98ig+sD2b1UFL9f3yKD6wPZvQiErl4RislJNHNCcr43BzT+oPOCLgjmK4iI09EV9JT6T4aHRkNkFy0nfFKBxmO52n1ixUOq6iroRNRvdJEC74WK5AcQLX2bwRzbCLLlaFaaS4VPwkfGjdYSxk7Ht/g4ch/grNjWAUWktK2aB4EoFmyAcZh38HK3lHR1g85Gd1dapKWWFlTUyNqcwBayMngm9DjsLiOUbAOlddru0SFM+Gqp2BkZAhcGANDXN2xmw2C7bj7KzsNRiOjdRYgtDjtaeNBMByg8/SLOCoDdZtBjFK+lrb0zpG5ePtYHb2vbIBss4A8ayDXau9KP5SoY5SfhG/Byj6bbXP2hZ3Wuv1yf2RP50HtmKWavNJXYNiDoZ3NMMjhHIWuDmA/3crSNhG3f4J6FUtcZvhE9vCp/bMQdJqA+R1H+uPZsVA0ixtlDTS1EnextLreEdzWjyuIHWp/qA+R1H1gezYs7rn0xNVO2hpzdkbhwlj38u4NvzNv6SeZBwdV+DvxXFH1NQMzY3OnkuLtMjycjNvTc25mrcab6oKSZj5oHNpHtBcTugNt+ZvzPK30FddgOmFBgFE2EPFRUnjyths4GQ7wZO9AaLN3nduWKxvSyv0gmEMTDkJu2CPvRzOkcd9ud1gOYIM3FiVRwbqSOV74nvHwbCXMe4Hi5Rv2nbYWvs2K3aC6LRYDRvqq0hsrmZpDvyN3tibzkm17bzYci/nQ7QCnwOI1ddIwzNbcvPeRX+ay+1zjuvvO4DnmesXWI/FZMrLspmG7Gcrju4R/TzDk8t0HTaXaTyYlVPnkuATZjb94wd60fqekldO95cSSbk7SSviIqudj58bV+ZB+56tSivY+fG1fmQfuerUjIiIgIiICIiD4iIg+oiICIiAiIgKX6/vkUH1gezeqgpfr++RQfWB7N6EQlERGhdpo7pNUYfLwtM8tOwOG9rx4Lm8o9Y5F1aIL5gOtCgxWPgK9jInu2FktjE887XnvT5bHmJXA0g1ERS3fQTcHfaGSXfH1PHGA+8oku8wLTasodlPO9rfAPHZ911wOqyI7PE9U2I09/6uZBzwua/wBWx3qX419fipp+1ZxVGGzBkfC47GEFozFl9hA5eRavDdf07bCop45OljnRn0EOC72DsgaY9/TTjyOjcPWQgmmBYjidKx0VGKljXuzODIXXJta+bJcbBzr9KDVliVSbime2+0ulIjG3lOc3PoKpMvZAUo72mqD5TEP9xXTYj2QMpv2vSsb0ySOf6mhv6oORo/qDtZ1dPcf4cN/QZHD9G9a0OJaZ4ZgMRhpWsdIP7qGxJPPJJtt1knoUgx3WLXVoImncGH5kfwbfIQ3aeslZtB3+lum9Tikmad1mA3ZE24Yzq+cfpH1LoERFEREFc7Hz42r8yD9z1alFex8+Nq/Mg/c9WpGRERAREQEREHxERB9REQEREBERAWH1r6KT4lTRR0waXNlznM4NFsrhvPSVuEQede4niXgRfit9ydxPEvAi/Fb7l6KRB517ieJeBF+K33J3E8S8CL8VvuXopEHnXuJ4l4EX4rfcncTxLwIvxW+5eikQede4niXgRfit9ydxPEvAi/Fb7l6KRB517ieJeBF+K33J3E8S8CL8VvuXopEHnXuJ4l4EX4rfcncTxLwIvxW+5eikQede4niXgRfit9ydxPEvAi/Fb7l6KRB517ieJeBF+K33J3E8S8CL8VvuXopEE11SaC1WGPqDVNYBI2INyvDu9Lib23bwqUiICIiAiIgIiIPiIiAVHdDtYFacX7TrZg9meogtwcTeOzNlN2tB25PWrGvPusZhw7HhUDYC+nqvQQJPSWO9KCj629MJcNpYzTPDJpZQ0HK11mNBc82cCPBHWui1Raw6mvqZYayQPPBCSPiMZbK6zxxAL3DgdvMui1tznEMXp6OM3DRFFs5HTODnHqYWHqXGkhGEaSNy8WJ0zLcgEdQ3L6GucfuorVa4NP6nD5oYqSQMJjfJJxGPvd2Vg44Nu9d6V3WkenxwmggdUfDVcsTOJsaC/KC97so4rQTbYNuwDlInGlzf5S0jEO9omgp/sxgOl/3r5rXcanGxC48UdqQDoEmUn1yFBzKLSLSHEhwtNnEZvYsZBGw9DTLtd6SuRhetmvw+oEOLxlzdma7AyVoPz25bNkHVttsKtNPTtjY1jAGtaA1oAsAALADqU3184cx1DHMQM8czGg8uV4cHN8lw09SDR6e6RPgwqSqo5AHZYXRvAa4Fr5IxcBwIN2uPIphgeluP17C+lcZGtdkJEdILOsDbjAchC5tPWOk0SkDtvBvEY8gqYyPRmt1LpNXmtBmEQSRPgdKXy8JcPa23Fa21iPooOzxLTfHsNyvrGjITYZ4oSwnwS6EixsDyhUBmm5q8Fmraf4ORsMxtsdklYDcbRZwvYi43EKcaX6yJcchFJS0cm17HusTK85TdoAa2zRm5SVr6LRh+HaOVUU3xjoamV4BuGlzLBtxvs1ov03Qf3qd0vqsR7Z7bk4TgzDl4jGWzcJm7xov3o3qkqO9j1/8At8tN/wAqsSImGuLTSrw6SmFJLwYkbMXcSN9y0st37Tbedy6GmxfSWSNskYc5j2te0iOj2tcAQbb9oK/vshfjaPzKj90aqWh/9n0n1an9m1FTTRfXBUw1IpsXjDbuDC/IY3xuNrF7dxb0gC2/aFYwor2QVA0SUsoHGe2aNx5wwsLfRnd6VUNC6szYfSvdtc6nhJPOcgBKI7pQet1g4tJiE1LSS5iJ5442CKnvlY5+y728jW8p5FeF5mOPnD8amqQzhDHVVZyZst8zpGb7G3fX3IrW1OK6SxNL3sdlaCTaKkdsG/YwXPUtPqs1mPxMvgqWtEzG8IHMFmvZcA8W/FcCRu2EHkssvX6/pnRuEdIyNxBAe6Vzw08+XI2/pX96hcNh4WaczNM+QsEIuHNYXAuebgXuQ0cW4HLtNgFhxPEG08MkshsyNjpHeRouf0Xn6m1z4gJmvklBi4QOdGI4u8zXLA4Nzd7sve63mvXSLgaRlM08aodd3+lGQT6X5R5AVlK7QDJo7HPl+Ga/tx2zbwUgDMvVGGP6igutPUNkY17DdrmhzSNxBFwfQVG9Z2sSuocQfDTTBkYjicGmOJ21wudrmk+taXUnpH2zQcC48emdwfSY3XMZ6uM37KwGtWkE2OiNxIEnacZI3gOIaSPSgs+h2k7MSpGTs2EjK9vgSC2Zv8Rzggqf1WndY3SAUYl/q/bEceTg4+9MbXEZsubeTyrNaF4xJo/iclLVG0T3COQ/NH+FOOix29BPgr9q7/ysfWofYsQd/re07rMOqo46SXg2ugzkcHG67s7xe72k7gFQcS0lioqMVFU+wyMPJme4tuGtHKSeT9AFINfw/r0P1Ye0kWR0s0tnxJzXSXbFEBHGwXLWbOU8rnBtyejZsCDcYHp1i+MVjmUb2wxXzH4KN7IY9wLnOaS5xtuvtN7WG61UsRYxrXPL3AAF7g0Fx5SQ0AC/QLLL6r2Uv8nRGiFmkfCXIL+FGx+cjeb9VrWsLLWoj4iIg+qO9kFhV2004HLJA4+UB7f0erEuo0n0YhxKDgagOyZmv4rspBbe1jbpI60EX1P0j63FTUTHMYYzISfCLREz8tz9ldxr/wAKyvpqlvKHQuPS054/1f6FRtE9B6bCxIKYP+ELS4vdmPFvYDZsHGK5Wk+i8OJQ8DUh2TM14yuykObe1j5CR1oqN6mad1Xi0tTJtLGTTOP+ZM7L+jnrk68cAkhq462MHI8RtLh8yWPvL+VtrdLSqjoloNTYVwnawf8ACZMxe7MeLewGzZ3xXd1lGyZjo5WNexws5rgC0jmIO9EYvRzW9Q1MLXTzMglsM7JLgZuUtducDycvOFgdbWsGLEuDpaK8jGyB7nhp+EfYtY1gIue+O220kWW2rdR2HyOLmcPED81kgy9XCNcR6V3GjWrShw9wfDGXSDdJK7O4ebyN8oAKKyeOaPOoNF3wyC0lonvHM99RG4jqvbqXzUXQRzUFQJY2PBqCCHta4EcFHs2hUbSDAo6+nfTz5uDflvlOU8VweLHk2tC4uiuiMGFxujps+V7+EOd2Y3yhu+3M0IiLacaPTaP1zaiic5kTyXRkXIad7oH+E3mB3jpbdUrEtJmYlgNTPHsvTTNe2+1jww5mnr2g8oIPKtRpDo9DiEDoKhuZjrHYbOaQbhzTyEe/nXSYTqypaWGohidNwdSzg5GmS4tYjM3ZxTY2v7ggm+pXSemoe2u2pmRZzBlzEjNl4S9tnJcelU3um4b45D6T7l0vcNw7/P8Axv8AqncMw7/P/G/6orJ6/KhsrqF7CHNfFM5pG4tcYiCPKCtnozrFw+GipmSVcTXsgha5tzcObG0EWtvBC7DHtWtJXMgZNwtqePgo8smU5bNHG2bTxBtXUdw3Dv8AP/G/6oifaytJhjdbBDQh0jW3jYbEZ3yEZiAdoaA0bTbcTuV2wXDhTU8MI2iKOOO/PlaG367XXW6OaC0eHEmmhDXkWL3EvfbmzOJIHQLBd+gLzrgmJRU2kT5Z3tZG2qrcznbhfhgL9ZAXopYSv1M0E8skr+GzSPfI60thdxLjYW2bSg51RrIwotOaqhcLbRYuv9nKbqSav7TY+19E0sh4WokAtbLCQ/YRyDa0W5yAqMNRuHc056OGP8AtLgehVLQxPjpY+D4Rpa54cTIdhA47rnZe45BzIIfpdLJjuMuipyHcYwRXPFDIg4ucSAdhcHu3coWifqwxtzCw1rSwtylpqqgtLbWy2yWtbZZUDRfVnR4bMZqcSF5YWXe/PYEgm2zYdm/yrVoPPGr2skwfGO16izczjSyWPFubGJwJtszZbHmcVzNY/wD5FF59B+5qpukerCjxCc1EwkEhDWkxyZL5e9Nrb7WF+gL+8V1bUtVVNqpTKZW8EQRJYExWLSRbbu2orotcuhPblP2zC280DTmAG2SLe4dJbtcPtDlUo0DqnS4tRukcXO4aIXO0kNZlbt5eK0DqXp4hY2h1TUMFU2pibI17ZDK1ok4gNybBtt23ciJzr/P9dh+rf8kiox1eU0uEijjaGBzGyB+9wmygiVx5TfYfo3AsFytK9XFLikjZKnhMzWcGMj8oy3Lt1udxWmghDGtaNzQGjyAWCDz1q50pfgtc+nqrsie/gpgd0bwbNk8nITytN+QL0ODdZLSXVfRYjNw87XiQta0lj8odl3Ei2022X5gOZaLCMNbSwshY57mxtDGl7szso3Au5bDZ5Ag5aIiD6iIgIiICIiAiIgIiICIiAiIgIiICIiAiIgIiICIiAiIgIiICIiAiIg+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Sources of Information</a:t>
            </a:r>
            <a:endParaRPr lang="en-US" dirty="0"/>
          </a:p>
        </p:txBody>
      </p:sp>
      <p:pic>
        <p:nvPicPr>
          <p:cNvPr id="16386" name="Picture 2" descr="http://newsdiaryonline.com/wp-content/uploads/2012/08/UNICEF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189" y="1649732"/>
            <a:ext cx="798822" cy="987908"/>
          </a:xfrm>
          <a:prstGeom prst="rect">
            <a:avLst/>
          </a:prstGeom>
          <a:noFill/>
        </p:spPr>
      </p:pic>
      <p:pic>
        <p:nvPicPr>
          <p:cNvPr id="16394" name="Picture 10" descr="http://en.starafrica.com/news/files/2012/12/apo/the-world-b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282" y="1588789"/>
            <a:ext cx="1419318" cy="1076316"/>
          </a:xfrm>
          <a:prstGeom prst="rect">
            <a:avLst/>
          </a:prstGeom>
          <a:noFill/>
        </p:spPr>
      </p:pic>
      <p:pic>
        <p:nvPicPr>
          <p:cNvPr id="16398" name="Picture 14" descr="https://twimg0-a.akamaihd.net/profile_images/2189537674/WHO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384" y="1635996"/>
            <a:ext cx="981902" cy="981902"/>
          </a:xfrm>
          <a:prstGeom prst="rect">
            <a:avLst/>
          </a:prstGeom>
          <a:noFill/>
        </p:spPr>
      </p:pic>
      <p:pic>
        <p:nvPicPr>
          <p:cNvPr id="31746" name="Picture 2" descr="http://www.wnd.com/images/UnitedNation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254" y="1594785"/>
            <a:ext cx="1047992" cy="104799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083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Inter-agency Group for Child Mortality Estimation (IGME)</a:t>
            </a:r>
            <a:endParaRPr lang="en-GB" b="1" dirty="0"/>
          </a:p>
        </p:txBody>
      </p:sp>
      <p:graphicFrame>
        <p:nvGraphicFramePr>
          <p:cNvPr id="16" name="Group 47"/>
          <p:cNvGraphicFramePr>
            <a:graphicFrameLocks/>
          </p:cNvGraphicFramePr>
          <p:nvPr/>
        </p:nvGraphicFramePr>
        <p:xfrm>
          <a:off x="228600" y="2895599"/>
          <a:ext cx="8686800" cy="2590798"/>
        </p:xfrm>
        <a:graphic>
          <a:graphicData uri="http://schemas.openxmlformats.org/drawingml/2006/table">
            <a:tbl>
              <a:tblPr/>
              <a:tblGrid>
                <a:gridCol w="3124200"/>
                <a:gridCol w="5562600"/>
              </a:tblGrid>
              <a:tr h="39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Pros/Cons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Vital registration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 source if systems adequate, resource dependent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registration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Representative sample, expensive, complex (COD info)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2">
                <a:tc>
                  <a:txBody>
                    <a:bodyPr/>
                    <a:lstStyle/>
                    <a:p>
                      <a:r>
                        <a:rPr lang="en-GB" dirty="0" smtClean="0"/>
                        <a:t>Demographic Surveillance</a:t>
                      </a:r>
                      <a:r>
                        <a:rPr lang="en-GB" baseline="0" dirty="0" smtClean="0"/>
                        <a:t> Sites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Small, localised</a:t>
                      </a:r>
                      <a:r>
                        <a:rPr lang="en-GB" baseline="0" dirty="0" smtClean="0"/>
                        <a:t> populations </a:t>
                      </a:r>
                      <a:r>
                        <a:rPr lang="en-GB" baseline="0" dirty="0" smtClean="0">
                          <a:sym typeface="Wingdings" pitchFamily="2" charset="2"/>
                        </a:rPr>
                        <a:t> spec interventions (&lt;200k)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2">
                <a:tc>
                  <a:txBody>
                    <a:bodyPr/>
                    <a:lstStyle/>
                    <a:p>
                      <a:r>
                        <a:rPr lang="en-GB" dirty="0" smtClean="0"/>
                        <a:t>Population</a:t>
                      </a:r>
                      <a:r>
                        <a:rPr lang="en-GB" baseline="0" dirty="0" smtClean="0"/>
                        <a:t> censuses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Expensive,</a:t>
                      </a:r>
                      <a:r>
                        <a:rPr lang="en-GB" baseline="0" dirty="0" smtClean="0"/>
                        <a:t> infrequent (10y), no sampling error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122">
                <a:tc>
                  <a:txBody>
                    <a:bodyPr/>
                    <a:lstStyle/>
                    <a:p>
                      <a:r>
                        <a:rPr lang="en-GB" dirty="0" smtClean="0"/>
                        <a:t>Household surveys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 source U5MR data</a:t>
                      </a:r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6.9m under-5s die every year</a:t>
            </a:r>
          </a:p>
          <a:p>
            <a:r>
              <a:rPr lang="en-GB" dirty="0" smtClean="0"/>
              <a:t>13 children every minute worldwide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884704"/>
          <a:ext cx="7543802" cy="2343150"/>
        </p:xfrm>
        <a:graphic>
          <a:graphicData uri="http://schemas.openxmlformats.org/drawingml/2006/table">
            <a:tbl>
              <a:tblPr/>
              <a:tblGrid>
                <a:gridCol w="770022"/>
                <a:gridCol w="1171074"/>
                <a:gridCol w="1171074"/>
                <a:gridCol w="834189"/>
                <a:gridCol w="1604211"/>
                <a:gridCol w="994610"/>
                <a:gridCol w="998622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Under-Five Population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Live Births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Under-Five Deaths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Under-Five Mortality Rate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Annual Rate of Reduction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Annual Rate of Reduction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(1990-2000)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(2000-2011)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Sudan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5,091,941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1,114,001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9,092,189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1,885,631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39,593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U.K.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3,858,141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itchFamily="34" charset="0"/>
                          <a:cs typeface="Arial" pitchFamily="34" charset="0"/>
                        </a:rPr>
                        <a:t>761,070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4,091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3.3%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Nigeria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27,195,491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6,457,908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755,685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itchFamily="34" charset="0"/>
                          <a:cs typeface="Arial" pitchFamily="34" charset="0"/>
                        </a:rPr>
                        <a:t>1.3%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Arial" pitchFamily="34" charset="0"/>
                          <a:cs typeface="Arial" pitchFamily="34" charset="0"/>
                        </a:rPr>
                        <a:t>3.8%</a:t>
                      </a:r>
                    </a:p>
                  </a:txBody>
                  <a:tcPr marL="57150" marR="57150" marT="38100" marB="381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48200" y="3706587"/>
            <a:ext cx="35814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U5MR – WHO 2005</a:t>
            </a:r>
            <a:endParaRPr lang="en-US" dirty="0"/>
          </a:p>
        </p:txBody>
      </p:sp>
      <p:pic>
        <p:nvPicPr>
          <p:cNvPr id="4098" name="Picture 2" descr="http://www.who.int/healthinfo/statistics/01.whostat2005map_under5mortali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19200"/>
            <a:ext cx="8528338" cy="44672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U5MR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1990 U5MR = 87/1000 </a:t>
            </a:r>
          </a:p>
          <a:p>
            <a:r>
              <a:rPr lang="en-GB" dirty="0" smtClean="0"/>
              <a:t>MDG 4 - 2/3 reduction by 2015</a:t>
            </a:r>
          </a:p>
          <a:p>
            <a:r>
              <a:rPr lang="en-GB" dirty="0" smtClean="0"/>
              <a:t>2011 U5MR = 51/1000</a:t>
            </a:r>
          </a:p>
          <a:p>
            <a:r>
              <a:rPr lang="en-GB" dirty="0" smtClean="0"/>
              <a:t>To Achieve MDG4 (29/1000)</a:t>
            </a:r>
          </a:p>
          <a:p>
            <a:pPr lvl="1"/>
            <a:r>
              <a:rPr lang="en-GB" dirty="0" smtClean="0"/>
              <a:t>Further reduction of 22 deaths/1000 per year</a:t>
            </a:r>
          </a:p>
          <a:p>
            <a:pPr lvl="1"/>
            <a:r>
              <a:rPr lang="en-GB" dirty="0" smtClean="0"/>
              <a:t>AARD increase from 3.2% to 4.3% (globally)</a:t>
            </a:r>
          </a:p>
          <a:p>
            <a:pPr lvl="1"/>
            <a:r>
              <a:rPr lang="en-GB" dirty="0" smtClean="0"/>
              <a:t>Focus on </a:t>
            </a:r>
            <a:r>
              <a:rPr lang="en-GB" dirty="0" err="1" smtClean="0"/>
              <a:t>subsaharan</a:t>
            </a:r>
            <a:r>
              <a:rPr lang="en-GB" dirty="0" smtClean="0"/>
              <a:t> Africa</a:t>
            </a:r>
          </a:p>
          <a:p>
            <a:pPr lvl="1"/>
            <a:r>
              <a:rPr lang="en-GB" dirty="0" smtClean="0"/>
              <a:t>Congo, China, India, Nigeria, Pakistan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Absolute Trends in U5MR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219200"/>
          <a:ext cx="8077200" cy="45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419600" y="60960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Level &amp; Trends in Child Mortality. Report 2011. Estimates Developed by the UN Inter-agency Group for Child Mortality Estimation (UNICEF, WHO, World Bank, UN DESA, UNPD).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Spotlight on Sudan - 1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45653" t="21654" r="21858" b="28051"/>
          <a:stretch>
            <a:fillRect/>
          </a:stretch>
        </p:blipFill>
        <p:spPr bwMode="auto">
          <a:xfrm>
            <a:off x="4724400" y="1371600"/>
            <a:ext cx="4226703" cy="367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897" t="21654" r="55614" b="28051"/>
          <a:stretch>
            <a:fillRect/>
          </a:stretch>
        </p:blipFill>
        <p:spPr bwMode="auto">
          <a:xfrm>
            <a:off x="223155" y="1371600"/>
            <a:ext cx="4226761" cy="367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862</Words>
  <Application>Microsoft Office PowerPoint</Application>
  <PresentationFormat>On-screen Show (4:3)</PresentationFormat>
  <Paragraphs>226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Morbidity and Mortality in &lt;5</vt:lpstr>
      <vt:lpstr>Synopsis</vt:lpstr>
      <vt:lpstr>Child Mortality Definitions</vt:lpstr>
      <vt:lpstr>Slide 4</vt:lpstr>
      <vt:lpstr>Current Status</vt:lpstr>
      <vt:lpstr>Global U5MR – WHO 2005</vt:lpstr>
      <vt:lpstr>U5MR Targets</vt:lpstr>
      <vt:lpstr>Absolute Trends in U5MR</vt:lpstr>
      <vt:lpstr>Spotlight on Sudan - 1</vt:lpstr>
      <vt:lpstr>Spotlight on Sudan - 2</vt:lpstr>
      <vt:lpstr>Spotlight on Egypt - 1</vt:lpstr>
      <vt:lpstr>Spotlight on Egypt - 2</vt:lpstr>
      <vt:lpstr>Infant Mortality</vt:lpstr>
      <vt:lpstr>Maternal Mortality</vt:lpstr>
      <vt:lpstr>Key Conditions - Global</vt:lpstr>
      <vt:lpstr>Interventions</vt:lpstr>
      <vt:lpstr>HIV</vt:lpstr>
      <vt:lpstr>Tuberculosis</vt:lpstr>
      <vt:lpstr>Malaria</vt:lpstr>
      <vt:lpstr>Summary</vt:lpstr>
      <vt:lpstr>MCQ - 1</vt:lpstr>
      <vt:lpstr>MCQ - 2</vt:lpstr>
      <vt:lpstr>MCQ - 3</vt:lpstr>
      <vt:lpstr>MCQ - 4</vt:lpstr>
      <vt:lpstr>MCQ - 5</vt:lpstr>
      <vt:lpstr>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Morbidity and Mortality in &lt;5</dc:title>
  <dc:creator>Clare Nwokoro</dc:creator>
  <cp:lastModifiedBy>Clare Nwokoro</cp:lastModifiedBy>
  <cp:revision>60</cp:revision>
  <dcterms:created xsi:type="dcterms:W3CDTF">2006-08-16T00:00:00Z</dcterms:created>
  <dcterms:modified xsi:type="dcterms:W3CDTF">2013-02-02T13:54:22Z</dcterms:modified>
</cp:coreProperties>
</file>